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handoutMasters/handoutMaster1.xml" ContentType="application/vnd.openxmlformats-officedocument.presentationml.handoutMaster+xml"/>
  <Override PartName="/ppt/media/image21.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36"/>
  </p:notesMasterIdLst>
  <p:handoutMasterIdLst>
    <p:handoutMasterId r:id="rId37"/>
  </p:handoutMasterIdLst>
  <p:sldIdLst>
    <p:sldId id="304" r:id="rId3"/>
    <p:sldId id="260" r:id="rId4"/>
    <p:sldId id="261" r:id="rId5"/>
    <p:sldId id="263" r:id="rId6"/>
    <p:sldId id="270" r:id="rId7"/>
    <p:sldId id="299" r:id="rId8"/>
    <p:sldId id="300" r:id="rId9"/>
    <p:sldId id="281" r:id="rId10"/>
    <p:sldId id="273" r:id="rId11"/>
    <p:sldId id="282" r:id="rId12"/>
    <p:sldId id="283" r:id="rId13"/>
    <p:sldId id="284" r:id="rId14"/>
    <p:sldId id="274" r:id="rId15"/>
    <p:sldId id="301" r:id="rId16"/>
    <p:sldId id="285" r:id="rId17"/>
    <p:sldId id="286" r:id="rId18"/>
    <p:sldId id="287" r:id="rId19"/>
    <p:sldId id="302" r:id="rId20"/>
    <p:sldId id="289" r:id="rId21"/>
    <p:sldId id="290" r:id="rId22"/>
    <p:sldId id="291" r:id="rId23"/>
    <p:sldId id="269" r:id="rId24"/>
    <p:sldId id="292" r:id="rId25"/>
    <p:sldId id="293" r:id="rId26"/>
    <p:sldId id="294" r:id="rId27"/>
    <p:sldId id="295" r:id="rId28"/>
    <p:sldId id="296" r:id="rId29"/>
    <p:sldId id="272" r:id="rId30"/>
    <p:sldId id="303" r:id="rId31"/>
    <p:sldId id="297" r:id="rId32"/>
    <p:sldId id="298" r:id="rId33"/>
    <p:sldId id="267" r:id="rId34"/>
    <p:sldId id="277" r:id="rId35"/>
  </p:sldIdLst>
  <p:sldSz cx="12192000" cy="6858000"/>
  <p:notesSz cx="6858000" cy="9144000"/>
  <p:embeddedFontLst>
    <p:embeddedFont>
      <p:font typeface="思源宋体 CN Heavy" panose="02020900000000000000" pitchFamily="18" charset="-122"/>
      <p:bold r:id="rId41"/>
    </p:embeddedFont>
    <p:embeddedFont>
      <p:font typeface="Calibri" panose="020F0502020204030204" charset="0"/>
      <p:regular r:id="rId42"/>
      <p:bold r:id="rId43"/>
      <p:italic r:id="rId44"/>
      <p:boldItalic r:id="rId45"/>
    </p:embeddedFont>
    <p:embeddedFont>
      <p:font typeface="方正书宋简体" panose="03000509000000000000" charset="-122"/>
      <p:regular r:id="rId46"/>
    </p:embeddedFont>
  </p:embeddedFontLst>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24" userDrawn="1">
          <p15:clr>
            <a:srgbClr val="A4A3A4"/>
          </p15:clr>
        </p15:guide>
        <p15:guide id="2" pos="3840" userDrawn="1">
          <p15:clr>
            <a:srgbClr val="A4A3A4"/>
          </p15:clr>
        </p15:guide>
        <p15:guide id="3" pos="7469" userDrawn="1">
          <p15:clr>
            <a:srgbClr val="A4A3A4"/>
          </p15:clr>
        </p15:guide>
        <p15:guide id="4" pos="256" userDrawn="1">
          <p15:clr>
            <a:srgbClr val="A4A3A4"/>
          </p15:clr>
        </p15:guide>
        <p15:guide id="5" orient="horz" pos="335" userDrawn="1">
          <p15:clr>
            <a:srgbClr val="A4A3A4"/>
          </p15:clr>
        </p15:guide>
        <p15:guide id="6" orient="horz" pos="858" userDrawn="1">
          <p15:clr>
            <a:srgbClr val="A4A3A4"/>
          </p15:clr>
        </p15:guide>
        <p15:guide id="7" orient="horz" pos="397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17F54"/>
    <a:srgbClr val="9E3537"/>
    <a:srgbClr val="658A85"/>
    <a:srgbClr val="CF712C"/>
    <a:srgbClr val="7FC2B9"/>
    <a:srgbClr val="B8E9E3"/>
    <a:srgbClr val="91373F"/>
    <a:srgbClr val="AB353D"/>
    <a:srgbClr val="3D7F5D"/>
    <a:srgbClr val="AC31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104" d="100"/>
          <a:sy n="104" d="100"/>
        </p:scale>
        <p:origin x="144" y="126"/>
      </p:cViewPr>
      <p:guideLst>
        <p:guide orient="horz" pos="2124"/>
        <p:guide pos="3840"/>
        <p:guide pos="7469"/>
        <p:guide pos="256"/>
        <p:guide orient="horz" pos="335"/>
        <p:guide orient="horz" pos="858"/>
        <p:guide orient="horz" pos="3974"/>
      </p:guideLst>
    </p:cSldViewPr>
  </p:slideViewPr>
  <p:notesTextViewPr>
    <p:cViewPr>
      <p:scale>
        <a:sx n="1" d="1"/>
        <a:sy n="1" d="1"/>
      </p:scale>
      <p:origin x="0" y="0"/>
    </p:cViewPr>
  </p:notesTextViewPr>
  <p:sorterViewPr>
    <p:cViewPr>
      <p:scale>
        <a:sx n="100" d="100"/>
        <a:sy n="100" d="100"/>
      </p:scale>
      <p:origin x="0" y="-240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7" Type="http://schemas.openxmlformats.org/officeDocument/2006/relationships/tags" Target="tags/tag77.xml"/><Relationship Id="rId46" Type="http://schemas.openxmlformats.org/officeDocument/2006/relationships/font" Target="fonts/font6.fntdata"/><Relationship Id="rId45" Type="http://schemas.openxmlformats.org/officeDocument/2006/relationships/font" Target="fonts/font5.fntdata"/><Relationship Id="rId44" Type="http://schemas.openxmlformats.org/officeDocument/2006/relationships/font" Target="fonts/font4.fntdata"/><Relationship Id="rId43" Type="http://schemas.openxmlformats.org/officeDocument/2006/relationships/font" Target="fonts/font3.fntdata"/><Relationship Id="rId42" Type="http://schemas.openxmlformats.org/officeDocument/2006/relationships/font" Target="fonts/font2.fntdata"/><Relationship Id="rId41" Type="http://schemas.openxmlformats.org/officeDocument/2006/relationships/font" Target="fonts/font1.fntdata"/><Relationship Id="rId40" Type="http://schemas.openxmlformats.org/officeDocument/2006/relationships/tableStyles" Target="tableStyles.xml"/><Relationship Id="rId4" Type="http://schemas.openxmlformats.org/officeDocument/2006/relationships/slide" Target="slides/slide2.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handoutMaster" Target="handoutMasters/handoutMaster1.xml"/><Relationship Id="rId36" Type="http://schemas.openxmlformats.org/officeDocument/2006/relationships/notesMaster" Target="notesMasters/notesMaster1.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ea typeface="MiSans Normal" panose="00000500000000000000" pitchFamily="2"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MiSans Normal" panose="00000500000000000000" pitchFamily="2" charset="-122"/>
              </a:rPr>
            </a:fld>
            <a:endParaRPr lang="zh-CN" altLang="en-US">
              <a:ea typeface="MiSans Normal" panose="00000500000000000000" pitchFamily="2"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ea typeface="MiSans Normal" panose="00000500000000000000" pitchFamily="2"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MiSans Normal" panose="00000500000000000000" pitchFamily="2" charset="-122"/>
              </a:rPr>
            </a:fld>
            <a:endParaRPr lang="zh-CN" altLang="en-US">
              <a:ea typeface="MiSans Normal" panose="00000500000000000000"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MiSans Normal" panose="00000500000000000000"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MiSans Normal" panose="00000500000000000000" pitchFamily="2"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MiSans Normal" panose="00000500000000000000"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MiSans Normal" panose="00000500000000000000" pitchFamily="2"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iSans Normal" panose="00000500000000000000" pitchFamily="2" charset="-122"/>
        <a:cs typeface="+mn-cs"/>
      </a:defRPr>
    </a:lvl1pPr>
    <a:lvl2pPr marL="457200" algn="l" defTabSz="914400" rtl="0" eaLnBrk="1" latinLnBrk="0" hangingPunct="1">
      <a:defRPr sz="1200" kern="1200">
        <a:solidFill>
          <a:schemeClr val="tx1"/>
        </a:solidFill>
        <a:latin typeface="+mn-lt"/>
        <a:ea typeface="MiSans Normal" panose="00000500000000000000" pitchFamily="2" charset="-122"/>
        <a:cs typeface="+mn-cs"/>
      </a:defRPr>
    </a:lvl2pPr>
    <a:lvl3pPr marL="914400" algn="l" defTabSz="914400" rtl="0" eaLnBrk="1" latinLnBrk="0" hangingPunct="1">
      <a:defRPr sz="1200" kern="1200">
        <a:solidFill>
          <a:schemeClr val="tx1"/>
        </a:solidFill>
        <a:latin typeface="+mn-lt"/>
        <a:ea typeface="MiSans Normal" panose="00000500000000000000" pitchFamily="2" charset="-122"/>
        <a:cs typeface="+mn-cs"/>
      </a:defRPr>
    </a:lvl3pPr>
    <a:lvl4pPr marL="1371600" algn="l" defTabSz="914400" rtl="0" eaLnBrk="1" latinLnBrk="0" hangingPunct="1">
      <a:defRPr sz="1200" kern="1200">
        <a:solidFill>
          <a:schemeClr val="tx1"/>
        </a:solidFill>
        <a:latin typeface="+mn-lt"/>
        <a:ea typeface="MiSans Normal" panose="00000500000000000000" pitchFamily="2" charset="-122"/>
        <a:cs typeface="+mn-cs"/>
      </a:defRPr>
    </a:lvl4pPr>
    <a:lvl5pPr marL="1828800" algn="l" defTabSz="914400" rtl="0" eaLnBrk="1" latinLnBrk="0" hangingPunct="1">
      <a:defRPr sz="1200" kern="1200">
        <a:solidFill>
          <a:schemeClr val="tx1"/>
        </a:solidFill>
        <a:latin typeface="+mn-lt"/>
        <a:ea typeface="MiSans Normal" panose="000005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B8E9E3">
            <a:alpha val="30000"/>
          </a:srgbClr>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rgbClr val="B8E9E3">
            <a:alpha val="30000"/>
          </a:srgbClr>
        </a:solidFill>
        <a:effectLst/>
      </p:bgPr>
    </p:bg>
    <p:spTree>
      <p:nvGrpSpPr>
        <p:cNvPr id="1" name=""/>
        <p:cNvGrpSpPr/>
        <p:nvPr/>
      </p:nvGrpSpPr>
      <p:grpSpPr>
        <a:xfrm>
          <a:off x="0" y="0"/>
          <a:ext cx="0" cy="0"/>
          <a:chOff x="0" y="0"/>
          <a:chExt cx="0" cy="0"/>
        </a:xfrm>
      </p:grpSpPr>
      <p:sp>
        <p:nvSpPr>
          <p:cNvPr id="18" name="矩形 17"/>
          <p:cNvSpPr/>
          <p:nvPr userDrawn="1"/>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椭圆 20"/>
          <p:cNvSpPr/>
          <p:nvPr userDrawn="1"/>
        </p:nvSpPr>
        <p:spPr>
          <a:xfrm>
            <a:off x="1896745" y="5797550"/>
            <a:ext cx="8382000" cy="749300"/>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卡通人物&#10;&#10;中度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r="56035"/>
          <a:stretch>
            <a:fillRect/>
          </a:stretch>
        </p:blipFill>
        <p:spPr>
          <a:xfrm>
            <a:off x="102235" y="2730500"/>
            <a:ext cx="3600000" cy="4039709"/>
          </a:xfrm>
          <a:prstGeom prst="rect">
            <a:avLst/>
          </a:prstGeom>
        </p:spPr>
      </p:pic>
      <p:pic>
        <p:nvPicPr>
          <p:cNvPr id="20" name="图片 19" descr="卡通人物&#10;&#10;中度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l="57597"/>
          <a:stretch>
            <a:fillRect/>
          </a:stretch>
        </p:blipFill>
        <p:spPr>
          <a:xfrm>
            <a:off x="8489689" y="2892420"/>
            <a:ext cx="3600000" cy="3878214"/>
          </a:xfrm>
          <a:prstGeom prst="rect">
            <a:avLst/>
          </a:prstGeom>
        </p:spPr>
      </p:pic>
      <p:pic>
        <p:nvPicPr>
          <p:cNvPr id="19" name="图片 18" descr="卡通人物&#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205265" y="5403850"/>
            <a:ext cx="1764960" cy="1143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rgbClr val="B8E9E3">
            <a:alpha val="30000"/>
          </a:srgbClr>
        </a:solidFill>
        <a:effectLst/>
      </p:bgPr>
    </p:bg>
    <p:spTree>
      <p:nvGrpSpPr>
        <p:cNvPr id="1" name=""/>
        <p:cNvGrpSpPr/>
        <p:nvPr/>
      </p:nvGrpSpPr>
      <p:grpSpPr>
        <a:xfrm>
          <a:off x="0" y="0"/>
          <a:ext cx="0" cy="0"/>
          <a:chOff x="0" y="0"/>
          <a:chExt cx="0" cy="0"/>
        </a:xfrm>
      </p:grpSpPr>
      <p:sp>
        <p:nvSpPr>
          <p:cNvPr id="18" name="矩形 17"/>
          <p:cNvSpPr/>
          <p:nvPr userDrawn="1"/>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椭圆 4"/>
          <p:cNvSpPr/>
          <p:nvPr userDrawn="1"/>
        </p:nvSpPr>
        <p:spPr>
          <a:xfrm>
            <a:off x="539492" y="5768430"/>
            <a:ext cx="5453742" cy="749300"/>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 name="图片 3" descr="图标&#10;&#10;中度可信度描述已自动生成"/>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7845" y="1762486"/>
            <a:ext cx="4875785" cy="4466771"/>
          </a:xfrm>
          <a:prstGeom prst="rect">
            <a:avLst/>
          </a:prstGeom>
        </p:spPr>
      </p:pic>
      <p:pic>
        <p:nvPicPr>
          <p:cNvPr id="10" name="图片 9" descr="图标&#10;&#10;描述已自动生成"/>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93375" y="6259"/>
            <a:ext cx="1930181" cy="1482268"/>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rgbClr val="B8E9E3">
            <a:alpha val="30000"/>
          </a:srgbClr>
        </a:solidFill>
        <a:effectLst/>
      </p:bgPr>
    </p:bg>
    <p:spTree>
      <p:nvGrpSpPr>
        <p:cNvPr id="1" name=""/>
        <p:cNvGrpSpPr/>
        <p:nvPr/>
      </p:nvGrpSpPr>
      <p:grpSpPr>
        <a:xfrm>
          <a:off x="0" y="0"/>
          <a:ext cx="0" cy="0"/>
          <a:chOff x="0" y="0"/>
          <a:chExt cx="0" cy="0"/>
        </a:xfrm>
      </p:grpSpPr>
      <p:sp>
        <p:nvSpPr>
          <p:cNvPr id="6" name="矩形 5"/>
          <p:cNvSpPr/>
          <p:nvPr userDrawn="1"/>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userDrawn="1"/>
        </p:nvSpPr>
        <p:spPr>
          <a:xfrm>
            <a:off x="357013" y="5745991"/>
            <a:ext cx="5404041" cy="749300"/>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卡通人物&#10;&#10;中度可信度描述已自动生成"/>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56731" y="1558563"/>
            <a:ext cx="5004605" cy="4574018"/>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标题幻灯片">
    <p:bg>
      <p:bgPr>
        <a:solidFill>
          <a:srgbClr val="B8E9E3">
            <a:alpha val="30000"/>
          </a:srgbClr>
        </a:solidFill>
        <a:effectLst/>
      </p:bgPr>
    </p:bg>
    <p:spTree>
      <p:nvGrpSpPr>
        <p:cNvPr id="1" name=""/>
        <p:cNvGrpSpPr/>
        <p:nvPr/>
      </p:nvGrpSpPr>
      <p:grpSpPr>
        <a:xfrm>
          <a:off x="0" y="0"/>
          <a:ext cx="0" cy="0"/>
          <a:chOff x="0" y="0"/>
          <a:chExt cx="0" cy="0"/>
        </a:xfrm>
      </p:grpSpPr>
      <p:sp>
        <p:nvSpPr>
          <p:cNvPr id="10" name="矩形 9"/>
          <p:cNvSpPr/>
          <p:nvPr userDrawn="1"/>
        </p:nvSpPr>
        <p:spPr>
          <a:xfrm>
            <a:off x="0" y="5525770"/>
            <a:ext cx="12192000" cy="1332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椭圆 10"/>
          <p:cNvSpPr/>
          <p:nvPr userDrawn="1"/>
        </p:nvSpPr>
        <p:spPr>
          <a:xfrm>
            <a:off x="276884" y="5965064"/>
            <a:ext cx="3953730" cy="749300"/>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4" name="组合 13"/>
          <p:cNvGrpSpPr/>
          <p:nvPr userDrawn="1"/>
        </p:nvGrpSpPr>
        <p:grpSpPr>
          <a:xfrm>
            <a:off x="10413868" y="4040512"/>
            <a:ext cx="1628941" cy="2661278"/>
            <a:chOff x="10125489" y="3561722"/>
            <a:chExt cx="1628941" cy="2661278"/>
          </a:xfrm>
        </p:grpSpPr>
        <p:sp>
          <p:nvSpPr>
            <p:cNvPr id="13" name="椭圆 12"/>
            <p:cNvSpPr/>
            <p:nvPr/>
          </p:nvSpPr>
          <p:spPr>
            <a:xfrm>
              <a:off x="10256117" y="5881949"/>
              <a:ext cx="1498313" cy="341051"/>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 name="图片 6" descr="卡通人物&#10;&#10;中度可信度描述已自动生成"/>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25489" y="3561722"/>
              <a:ext cx="1498312" cy="2555107"/>
            </a:xfrm>
            <a:prstGeom prst="rect">
              <a:avLst/>
            </a:prstGeom>
          </p:spPr>
        </p:pic>
      </p:grpSp>
      <p:pic>
        <p:nvPicPr>
          <p:cNvPr id="9" name="图片 8" descr="图示&#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76884" y="2138771"/>
            <a:ext cx="3306350" cy="4273515"/>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标题幻灯片">
    <p:bg>
      <p:bgPr>
        <a:solidFill>
          <a:srgbClr val="B8E9E3">
            <a:alpha val="30000"/>
          </a:srgbClr>
        </a:solidFill>
        <a:effectLst/>
      </p:bgPr>
    </p:bg>
    <p:spTree>
      <p:nvGrpSpPr>
        <p:cNvPr id="1" name=""/>
        <p:cNvGrpSpPr/>
        <p:nvPr/>
      </p:nvGrpSpPr>
      <p:grpSpPr>
        <a:xfrm>
          <a:off x="0" y="0"/>
          <a:ext cx="0" cy="0"/>
          <a:chOff x="0" y="0"/>
          <a:chExt cx="0" cy="0"/>
        </a:xfrm>
      </p:grpSpPr>
      <p:sp>
        <p:nvSpPr>
          <p:cNvPr id="21" name="矩形 20"/>
          <p:cNvSpPr/>
          <p:nvPr userDrawn="1"/>
        </p:nvSpPr>
        <p:spPr>
          <a:xfrm>
            <a:off x="0" y="5777865"/>
            <a:ext cx="12192000" cy="108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9" name="组合 28"/>
          <p:cNvGrpSpPr>
            <a:grpSpLocks noChangeAspect="1"/>
          </p:cNvGrpSpPr>
          <p:nvPr userDrawn="1"/>
        </p:nvGrpSpPr>
        <p:grpSpPr>
          <a:xfrm>
            <a:off x="7701236" y="2870685"/>
            <a:ext cx="4320000" cy="3829029"/>
            <a:chOff x="6403296" y="1386690"/>
            <a:chExt cx="5453742" cy="4833920"/>
          </a:xfrm>
        </p:grpSpPr>
        <p:sp>
          <p:nvSpPr>
            <p:cNvPr id="4" name="椭圆 3"/>
            <p:cNvSpPr/>
            <p:nvPr/>
          </p:nvSpPr>
          <p:spPr>
            <a:xfrm>
              <a:off x="6403296" y="5471310"/>
              <a:ext cx="5453742" cy="749300"/>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69014" y="1386690"/>
              <a:ext cx="5004826" cy="4578105"/>
            </a:xfrm>
            <a:prstGeom prst="rect">
              <a:avLst/>
            </a:prstGeom>
          </p:spPr>
        </p:pic>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标题幻灯片">
    <p:bg>
      <p:bgPr>
        <a:solidFill>
          <a:srgbClr val="B8E9E3">
            <a:alpha val="30000"/>
          </a:srgbClr>
        </a:solidFill>
        <a:effectLst/>
      </p:bgPr>
    </p:bg>
    <p:spTree>
      <p:nvGrpSpPr>
        <p:cNvPr id="1" name=""/>
        <p:cNvGrpSpPr/>
        <p:nvPr/>
      </p:nvGrpSpPr>
      <p:grpSpPr>
        <a:xfrm>
          <a:off x="0" y="0"/>
          <a:ext cx="0" cy="0"/>
          <a:chOff x="0" y="0"/>
          <a:chExt cx="0" cy="0"/>
        </a:xfrm>
      </p:grpSpPr>
      <p:sp>
        <p:nvSpPr>
          <p:cNvPr id="7" name="矩形 6"/>
          <p:cNvSpPr/>
          <p:nvPr userDrawn="1"/>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 name="组合 1"/>
          <p:cNvGrpSpPr>
            <a:grpSpLocks noChangeAspect="1"/>
          </p:cNvGrpSpPr>
          <p:nvPr userDrawn="1"/>
        </p:nvGrpSpPr>
        <p:grpSpPr>
          <a:xfrm>
            <a:off x="8474710" y="2683510"/>
            <a:ext cx="3600000" cy="4043933"/>
            <a:chOff x="11552" y="2724"/>
            <a:chExt cx="7120" cy="7998"/>
          </a:xfrm>
        </p:grpSpPr>
        <p:sp>
          <p:nvSpPr>
            <p:cNvPr id="13" name="椭圆 12"/>
            <p:cNvSpPr/>
            <p:nvPr/>
          </p:nvSpPr>
          <p:spPr>
            <a:xfrm>
              <a:off x="14818" y="10004"/>
              <a:ext cx="3854" cy="719"/>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椭圆 11"/>
            <p:cNvSpPr/>
            <p:nvPr/>
          </p:nvSpPr>
          <p:spPr>
            <a:xfrm>
              <a:off x="11552" y="8800"/>
              <a:ext cx="4382" cy="964"/>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1" name="图片 10" descr="卡通人物&#10;&#10;中度可信度描述已自动生成"/>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114" y="2724"/>
              <a:ext cx="6558" cy="7759"/>
            </a:xfrm>
            <a:prstGeom prst="rect">
              <a:avLst/>
            </a:prstGeom>
          </p:spPr>
        </p:pic>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标题幻灯片">
    <p:bg>
      <p:bgPr>
        <a:solidFill>
          <a:srgbClr val="B8E9E3">
            <a:alpha val="30000"/>
          </a:srgbClr>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8" name="矩形 17"/>
          <p:cNvSpPr/>
          <p:nvPr userDrawn="1"/>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userDrawn="1"/>
        </p:nvSpPr>
        <p:spPr>
          <a:xfrm>
            <a:off x="1896745" y="5797550"/>
            <a:ext cx="8382000" cy="749300"/>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卡通人物&#10;&#10;中度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r="56035"/>
          <a:stretch>
            <a:fillRect/>
          </a:stretch>
        </p:blipFill>
        <p:spPr>
          <a:xfrm>
            <a:off x="102235" y="2730500"/>
            <a:ext cx="3600000" cy="4039709"/>
          </a:xfrm>
          <a:prstGeom prst="rect">
            <a:avLst/>
          </a:prstGeom>
        </p:spPr>
      </p:pic>
      <p:pic>
        <p:nvPicPr>
          <p:cNvPr id="20" name="图片 19" descr="卡通人物&#10;&#10;中度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l="57597"/>
          <a:stretch>
            <a:fillRect/>
          </a:stretch>
        </p:blipFill>
        <p:spPr>
          <a:xfrm>
            <a:off x="8489689" y="2892420"/>
            <a:ext cx="3600000" cy="3878214"/>
          </a:xfrm>
          <a:prstGeom prst="rect">
            <a:avLst/>
          </a:prstGeom>
        </p:spPr>
      </p:pic>
      <p:pic>
        <p:nvPicPr>
          <p:cNvPr id="19" name="图片 18" descr="卡通人物&#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205265" y="5403850"/>
            <a:ext cx="1764960" cy="1143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0.png"/><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image" Target="../media/image19.png"/><Relationship Id="rId1" Type="http://schemas.openxmlformats.org/officeDocument/2006/relationships/image" Target="../media/image1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1.svg"/><Relationship Id="rId1" Type="http://schemas.openxmlformats.org/officeDocument/2006/relationships/image" Target="../media/image20.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1.svg"/><Relationship Id="rId1"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5" Type="http://schemas.openxmlformats.org/officeDocument/2006/relationships/slideLayout" Target="../slideLayouts/slideLayout1.xml"/><Relationship Id="rId14" Type="http://schemas.openxmlformats.org/officeDocument/2006/relationships/image" Target="../media/image10.png"/><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tags" Target="../tags/tag5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3.png"/><Relationship Id="rId2" Type="http://schemas.openxmlformats.org/officeDocument/2006/relationships/image" Target="../media/image21.svg"/><Relationship Id="rId1" Type="http://schemas.openxmlformats.org/officeDocument/2006/relationships/image" Target="../media/image2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3.png"/><Relationship Id="rId2" Type="http://schemas.openxmlformats.org/officeDocument/2006/relationships/image" Target="../media/image21.svg"/><Relationship Id="rId1" Type="http://schemas.openxmlformats.org/officeDocument/2006/relationships/image" Target="../media/image20.pn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image" Target="../media/image23.png"/></Relationships>
</file>

<file path=ppt/slides/_rels/slide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4" Type="http://schemas.openxmlformats.org/officeDocument/2006/relationships/slideLayout" Target="../slideLayouts/slideLayout3.xml"/><Relationship Id="rId23" Type="http://schemas.openxmlformats.org/officeDocument/2006/relationships/tags" Target="../tags/tag23.xml"/><Relationship Id="rId22" Type="http://schemas.openxmlformats.org/officeDocument/2006/relationships/tags" Target="../tags/tag22.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4.png"/></Relationships>
</file>

<file path=ppt/slides/_rels/slide31.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5" Type="http://schemas.openxmlformats.org/officeDocument/2006/relationships/slideLayout" Target="../slideLayouts/slideLayout1.xml"/><Relationship Id="rId14" Type="http://schemas.openxmlformats.org/officeDocument/2006/relationships/image" Target="../media/image10.png"/><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tags" Target="../tags/tag6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5" Type="http://schemas.openxmlformats.org/officeDocument/2006/relationships/slideLayout" Target="../slideLayouts/slideLayout1.xml"/><Relationship Id="rId14" Type="http://schemas.openxmlformats.org/officeDocument/2006/relationships/image" Target="../media/image10.png"/><Relationship Id="rId13" Type="http://schemas.openxmlformats.org/officeDocument/2006/relationships/tags" Target="../tags/tag36.xml"/><Relationship Id="rId12" Type="http://schemas.openxmlformats.org/officeDocument/2006/relationships/tags" Target="../tags/tag35.xml"/><Relationship Id="rId11" Type="http://schemas.openxmlformats.org/officeDocument/2006/relationships/tags" Target="../tags/tag34.xml"/><Relationship Id="rId10" Type="http://schemas.openxmlformats.org/officeDocument/2006/relationships/tags" Target="../tags/tag33.xml"/><Relationship Id="rId1" Type="http://schemas.openxmlformats.org/officeDocument/2006/relationships/tags" Target="../tags/tag24.xml"/></Relationships>
</file>

<file path=ppt/slides/_rels/slide7.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image" Target="../media/image12.png"/><Relationship Id="rId7" Type="http://schemas.openxmlformats.org/officeDocument/2006/relationships/image" Target="../media/image11.png"/><Relationship Id="rId6" Type="http://schemas.openxmlformats.org/officeDocument/2006/relationships/image" Target="../media/image10.png"/><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0" Type="http://schemas.openxmlformats.org/officeDocument/2006/relationships/slideLayout" Target="../slideLayouts/slideLayout1.xml"/><Relationship Id="rId1" Type="http://schemas.openxmlformats.org/officeDocument/2006/relationships/tags" Target="../tags/tag3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0.png"/><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13427" y="1765633"/>
            <a:ext cx="8165147" cy="3553460"/>
            <a:chOff x="2013427" y="980138"/>
            <a:chExt cx="8165147" cy="3553460"/>
          </a:xfrm>
        </p:grpSpPr>
        <p:sp>
          <p:nvSpPr>
            <p:cNvPr id="22" name="文本框 22" descr="7b0a20202020227461726765744d6f64756c65223a202270726f636573734f6e6c696e65466f6e7473220a7d0a"/>
            <p:cNvSpPr txBox="1"/>
            <p:nvPr/>
          </p:nvSpPr>
          <p:spPr>
            <a:xfrm>
              <a:off x="2013427" y="980138"/>
              <a:ext cx="8165147" cy="35534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algn="ctr" defTabSz="914400" rtl="0" eaLnBrk="1" fontAlgn="auto" latinLnBrk="0" hangingPunct="1">
                <a:lnSpc>
                  <a:spcPct val="125000"/>
                </a:lnSpc>
                <a:spcBef>
                  <a:spcPts val="0"/>
                </a:spcBef>
                <a:spcAft>
                  <a:spcPts val="0"/>
                </a:spcAft>
                <a:buClrTx/>
                <a:buSzTx/>
                <a:buFontTx/>
                <a:buNone/>
                <a:defRPr/>
              </a:pPr>
              <a:r>
                <a:rPr lang="zh-CN" altLang="en-US" sz="6000" dirty="0">
                  <a:solidFill>
                    <a:srgbClr val="467959"/>
                  </a:solidFill>
                  <a:latin typeface="思源宋体 CN Heavy" panose="02020900000000000000" pitchFamily="18" charset="-122"/>
                  <a:ea typeface="思源宋体 CN Heavy" panose="02020900000000000000" pitchFamily="18" charset="-122"/>
                  <a:sym typeface="+mn-ea"/>
                </a:rPr>
                <a:t>老年人生活能力评估与康复训练</a:t>
              </a:r>
              <a:endParaRPr lang="zh-CN" altLang="en-US" sz="6000" dirty="0">
                <a:solidFill>
                  <a:srgbClr val="467959"/>
                </a:solidFill>
                <a:latin typeface="思源宋体 CN Heavy" panose="02020900000000000000" pitchFamily="18" charset="-122"/>
                <a:ea typeface="思源宋体 CN Heavy" panose="02020900000000000000" pitchFamily="18" charset="-122"/>
              </a:endParaRPr>
            </a:p>
            <a:p>
              <a:pPr marL="0" marR="0" lvl="0" indent="0" algn="ctr" defTabSz="914400" rtl="0" eaLnBrk="1" fontAlgn="auto" latinLnBrk="0" hangingPunct="1">
                <a:lnSpc>
                  <a:spcPct val="125000"/>
                </a:lnSpc>
                <a:spcBef>
                  <a:spcPts val="0"/>
                </a:spcBef>
                <a:spcAft>
                  <a:spcPts val="0"/>
                </a:spcAft>
                <a:buClrTx/>
                <a:buSzTx/>
                <a:buFontTx/>
                <a:buNone/>
                <a:defRPr/>
              </a:pPr>
              <a:endParaRPr kumimoji="0" lang="en-US" altLang="zh-CN" sz="6000" b="0" i="0" baseline="0" noProof="0" dirty="0">
                <a:ln>
                  <a:noFill/>
                </a:ln>
                <a:solidFill>
                  <a:srgbClr val="467959"/>
                </a:solidFill>
                <a:effectLst/>
                <a:uLnTx/>
                <a:uFillTx/>
                <a:latin typeface="思源宋体 CN Heavy" panose="02020900000000000000" pitchFamily="18" charset="-122"/>
                <a:ea typeface="思源宋体 CN Heavy" panose="02020900000000000000" pitchFamily="18" charset="-122"/>
                <a:sym typeface="MiSans Normal" panose="00000500000000000000" pitchFamily="2" charset="-122"/>
              </a:endParaRPr>
            </a:p>
          </p:txBody>
        </p:sp>
        <p:grpSp>
          <p:nvGrpSpPr>
            <p:cNvPr id="25" name="组合 24"/>
            <p:cNvGrpSpPr/>
            <p:nvPr/>
          </p:nvGrpSpPr>
          <p:grpSpPr>
            <a:xfrm>
              <a:off x="4700303" y="3640952"/>
              <a:ext cx="2791394" cy="550856"/>
              <a:chOff x="4757642" y="4105193"/>
              <a:chExt cx="2621874" cy="550856"/>
            </a:xfrm>
          </p:grpSpPr>
          <p:sp>
            <p:nvSpPr>
              <p:cNvPr id="26" name="图形 203"/>
              <p:cNvSpPr/>
              <p:nvPr/>
            </p:nvSpPr>
            <p:spPr>
              <a:xfrm>
                <a:off x="4757642" y="4105193"/>
                <a:ext cx="2621874" cy="550856"/>
              </a:xfrm>
              <a:prstGeom prst="roundRect">
                <a:avLst>
                  <a:gd name="adj" fmla="val 50000"/>
                </a:avLst>
              </a:prstGeom>
              <a:solidFill>
                <a:srgbClr val="AC313F"/>
              </a:solidFill>
              <a:ln w="9525" cap="flat">
                <a:noFill/>
                <a:prstDash val="solid"/>
                <a:miter/>
              </a:ln>
              <a:effectLst>
                <a:outerShdw blurRad="127000" dist="127000" dir="2700000" algn="ctr" rotWithShape="0">
                  <a:srgbClr val="9E3537">
                    <a:alpha val="15000"/>
                  </a:srgbClr>
                </a:outerShdw>
              </a:effectLst>
            </p:spPr>
            <p:txBody>
              <a:bodyPr rtlCol="0" anchor="ctr"/>
              <a:lstStyle/>
              <a:p>
                <a:endParaRPr lang="zh-CN" altLang="en-US">
                  <a:solidFill>
                    <a:srgbClr val="D77061"/>
                  </a:solidFill>
                </a:endParaRPr>
              </a:p>
            </p:txBody>
          </p:sp>
          <p:sp>
            <p:nvSpPr>
              <p:cNvPr id="27" name="文本框 26"/>
              <p:cNvSpPr txBox="1"/>
              <p:nvPr/>
            </p:nvSpPr>
            <p:spPr>
              <a:xfrm>
                <a:off x="4757642" y="4195955"/>
                <a:ext cx="2621874" cy="36830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rPr>
                  <a:t>北京出版社</a:t>
                </a:r>
                <a:endParaRPr kumimoji="0" lang="zh-CN"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gr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063625" y="2926715"/>
            <a:ext cx="4782185" cy="1858010"/>
          </a:xfrm>
          <a:prstGeom prst="rect">
            <a:avLst/>
          </a:prstGeom>
          <a:solidFill>
            <a:srgbClr val="9E3537"/>
          </a:solid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dirty="0">
                <a:solidFill>
                  <a:schemeClr val="bg1"/>
                </a:solidFill>
                <a:latin typeface="MiSans Normal" panose="00000500000000000000" pitchFamily="2" charset="-122"/>
                <a:ea typeface="MiSans Normal" panose="00000500000000000000" pitchFamily="2" charset="-122"/>
                <a:cs typeface="+mn-ea"/>
                <a:sym typeface="+mn-lt"/>
              </a:rPr>
              <a:t>1.</a:t>
            </a:r>
            <a:r>
              <a:rPr lang="zh-CN" altLang="en-US" dirty="0">
                <a:solidFill>
                  <a:schemeClr val="bg1"/>
                </a:solidFill>
                <a:latin typeface="MiSans Normal" panose="00000500000000000000" pitchFamily="2" charset="-122"/>
                <a:ea typeface="MiSans Normal" panose="00000500000000000000" pitchFamily="2" charset="-122"/>
                <a:cs typeface="+mn-ea"/>
                <a:sym typeface="+mn-lt"/>
              </a:rPr>
              <a:t>正确选择和使用口腔清洁用具</a:t>
            </a:r>
            <a:endParaRPr lang="zh-CN" altLang="en-US" dirty="0">
              <a:solidFill>
                <a:schemeClr val="bg1"/>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dirty="0">
                <a:solidFill>
                  <a:schemeClr val="bg1"/>
                </a:solidFill>
                <a:latin typeface="MiSans Normal" panose="00000500000000000000" pitchFamily="2" charset="-122"/>
                <a:ea typeface="MiSans Normal" panose="00000500000000000000" pitchFamily="2" charset="-122"/>
                <a:cs typeface="+mn-ea"/>
                <a:sym typeface="+mn-lt"/>
              </a:rPr>
              <a:t>2.</a:t>
            </a:r>
            <a:r>
              <a:rPr lang="zh-CN" altLang="en-US" dirty="0">
                <a:solidFill>
                  <a:schemeClr val="bg1"/>
                </a:solidFill>
                <a:latin typeface="MiSans Normal" panose="00000500000000000000" pitchFamily="2" charset="-122"/>
                <a:ea typeface="MiSans Normal" panose="00000500000000000000" pitchFamily="2" charset="-122"/>
                <a:cs typeface="+mn-ea"/>
                <a:sym typeface="+mn-lt"/>
              </a:rPr>
              <a:t>采用正确的刷牙方法</a:t>
            </a:r>
            <a:endParaRPr lang="zh-CN" altLang="en-US" dirty="0">
              <a:solidFill>
                <a:schemeClr val="bg1"/>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dirty="0">
                <a:solidFill>
                  <a:schemeClr val="bg1"/>
                </a:solidFill>
                <a:latin typeface="MiSans Normal" panose="00000500000000000000" pitchFamily="2" charset="-122"/>
                <a:ea typeface="MiSans Normal" panose="00000500000000000000" pitchFamily="2" charset="-122"/>
                <a:cs typeface="+mn-ea"/>
                <a:sym typeface="+mn-lt"/>
              </a:rPr>
              <a:t>3.</a:t>
            </a:r>
            <a:r>
              <a:rPr lang="zh-CN" altLang="en-US" dirty="0">
                <a:solidFill>
                  <a:schemeClr val="bg1"/>
                </a:solidFill>
                <a:latin typeface="MiSans Normal" panose="00000500000000000000" pitchFamily="2" charset="-122"/>
                <a:ea typeface="MiSans Normal" panose="00000500000000000000" pitchFamily="2" charset="-122"/>
                <a:cs typeface="+mn-ea"/>
                <a:sym typeface="+mn-lt"/>
              </a:rPr>
              <a:t>正确使用牙线</a:t>
            </a:r>
            <a:endParaRPr lang="zh-CN" altLang="en-US" dirty="0">
              <a:solidFill>
                <a:schemeClr val="bg1"/>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dirty="0">
                <a:solidFill>
                  <a:schemeClr val="bg1"/>
                </a:solidFill>
                <a:latin typeface="MiSans Normal" panose="00000500000000000000" pitchFamily="2" charset="-122"/>
                <a:ea typeface="MiSans Normal" panose="00000500000000000000" pitchFamily="2" charset="-122"/>
                <a:cs typeface="+mn-ea"/>
                <a:sym typeface="+mn-lt"/>
              </a:rPr>
              <a:t>4.</a:t>
            </a:r>
            <a:r>
              <a:rPr lang="zh-CN" altLang="en-US" dirty="0">
                <a:solidFill>
                  <a:schemeClr val="bg1"/>
                </a:solidFill>
                <a:latin typeface="MiSans Normal" panose="00000500000000000000" pitchFamily="2" charset="-122"/>
                <a:ea typeface="MiSans Normal" panose="00000500000000000000" pitchFamily="2" charset="-122"/>
                <a:cs typeface="+mn-ea"/>
                <a:sym typeface="+mn-lt"/>
              </a:rPr>
              <a:t>刷牙的注意事项</a:t>
            </a:r>
            <a:endParaRPr lang="zh-CN" altLang="en-US" dirty="0">
              <a:solidFill>
                <a:schemeClr val="bg1"/>
              </a:solidFill>
              <a:latin typeface="MiSans Normal" panose="00000500000000000000" pitchFamily="2" charset="-122"/>
              <a:ea typeface="MiSans Normal" panose="00000500000000000000" pitchFamily="2" charset="-122"/>
              <a:cs typeface="+mn-ea"/>
              <a:sym typeface="+mn-lt"/>
            </a:endParaRPr>
          </a:p>
        </p:txBody>
      </p:sp>
      <p:grpSp>
        <p:nvGrpSpPr>
          <p:cNvPr id="43" name="组合 42"/>
          <p:cNvGrpSpPr/>
          <p:nvPr/>
        </p:nvGrpSpPr>
        <p:grpSpPr>
          <a:xfrm>
            <a:off x="407533" y="562624"/>
            <a:ext cx="2972651" cy="576000"/>
            <a:chOff x="349477" y="620680"/>
            <a:chExt cx="2972651" cy="576000"/>
          </a:xfrm>
        </p:grpSpPr>
        <p:sp>
          <p:nvSpPr>
            <p:cNvPr id="44" name="矩形: 圆角 4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2</a:t>
              </a:r>
              <a:endParaRPr lang="en-US" altLang="zh-CN" sz="2800" dirty="0">
                <a:solidFill>
                  <a:schemeClr val="bg1"/>
                </a:solidFill>
                <a:latin typeface="思源宋体 CN Heavy" panose="02020900000000000000" pitchFamily="18" charset="-122"/>
                <a:ea typeface="思源宋体 CN Heavy" panose="02020900000000000000" pitchFamily="18" charset="-122"/>
              </a:endParaRPr>
            </a:p>
          </p:txBody>
        </p:sp>
        <p:sp>
          <p:nvSpPr>
            <p:cNvPr id="45" name="矩形 44"/>
            <p:cNvSpPr/>
            <p:nvPr/>
          </p:nvSpPr>
          <p:spPr>
            <a:xfrm>
              <a:off x="1005648" y="647070"/>
              <a:ext cx="23164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rPr>
                <a:t>口腔卫生</a:t>
              </a:r>
              <a:r>
                <a:rPr lang="zh-CN" altLang="en-US" sz="2800" dirty="0">
                  <a:solidFill>
                    <a:srgbClr val="417F54"/>
                  </a:solidFill>
                  <a:latin typeface="思源宋体 CN Heavy" panose="02020900000000000000" pitchFamily="18" charset="-122"/>
                  <a:ea typeface="思源宋体 CN Heavy" panose="02020900000000000000" pitchFamily="18" charset="-122"/>
                </a:rPr>
                <a:t>指导</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
        <p:nvSpPr>
          <p:cNvPr id="2" name="文本框 1"/>
          <p:cNvSpPr txBox="1"/>
          <p:nvPr/>
        </p:nvSpPr>
        <p:spPr>
          <a:xfrm>
            <a:off x="1063625" y="1370965"/>
            <a:ext cx="9862820" cy="922020"/>
          </a:xfrm>
          <a:prstGeom prst="rect">
            <a:avLst/>
          </a:prstGeom>
          <a:solidFill>
            <a:schemeClr val="bg1">
              <a:lumMod val="85000"/>
            </a:schemeClr>
          </a:solidFill>
        </p:spPr>
        <p:txBody>
          <a:bodyPr wrap="square" rtlCol="0">
            <a:spAutoFit/>
          </a:bodyPr>
          <a:p>
            <a:pPr>
              <a:lnSpc>
                <a:spcPct val="150000"/>
              </a:lnSpc>
            </a:pPr>
            <a:r>
              <a:rPr lang="zh-CN" altLang="en-US" dirty="0">
                <a:solidFill>
                  <a:schemeClr val="bg1">
                    <a:lumMod val="50000"/>
                  </a:schemeClr>
                </a:solidFill>
                <a:latin typeface="MiSans Normal" panose="00000500000000000000" pitchFamily="2" charset="-122"/>
                <a:ea typeface="MiSans Normal" panose="00000500000000000000" pitchFamily="2" charset="-122"/>
                <a:cs typeface="+mn-ea"/>
                <a:sym typeface="+mn-lt"/>
              </a:rPr>
              <a:t>与老年人讨论口腔卫生的重要性，定时检查其口腔卫生情况，指导老年人养成良好的口腔卫生习惯，提高其口腔健康水平。对老年人的口腔卫生指导如下。</a:t>
            </a:r>
            <a:endParaRPr lang="zh-CN" altLang="en-US" dirty="0">
              <a:solidFill>
                <a:schemeClr val="bg1">
                  <a:lumMod val="50000"/>
                </a:schemeClr>
              </a:solidFill>
              <a:latin typeface="MiSans Normal" panose="00000500000000000000" pitchFamily="2" charset="-122"/>
              <a:ea typeface="MiSans Normal" panose="00000500000000000000" pitchFamily="2" charset="-122"/>
              <a:cs typeface="+mn-ea"/>
              <a:sym typeface="+mn-lt"/>
            </a:endParaRPr>
          </a:p>
        </p:txBody>
      </p:sp>
      <p:pic>
        <p:nvPicPr>
          <p:cNvPr id="3" name="图片 2"/>
          <p:cNvPicPr>
            <a:picLocks noChangeAspect="1"/>
          </p:cNvPicPr>
          <p:nvPr/>
        </p:nvPicPr>
        <p:blipFill>
          <a:blip r:embed="rId1"/>
          <a:stretch>
            <a:fillRect/>
          </a:stretch>
        </p:blipFill>
        <p:spPr>
          <a:xfrm>
            <a:off x="6537960" y="2482215"/>
            <a:ext cx="2047875" cy="1366520"/>
          </a:xfrm>
          <a:prstGeom prst="rect">
            <a:avLst/>
          </a:prstGeom>
        </p:spPr>
      </p:pic>
      <p:pic>
        <p:nvPicPr>
          <p:cNvPr id="5" name="图片 4"/>
          <p:cNvPicPr>
            <a:picLocks noChangeAspect="1"/>
          </p:cNvPicPr>
          <p:nvPr/>
        </p:nvPicPr>
        <p:blipFill>
          <a:blip r:embed="rId2"/>
          <a:stretch>
            <a:fillRect/>
          </a:stretch>
        </p:blipFill>
        <p:spPr>
          <a:xfrm>
            <a:off x="9055735" y="2470150"/>
            <a:ext cx="1870710" cy="1367155"/>
          </a:xfrm>
          <a:prstGeom prst="rect">
            <a:avLst/>
          </a:prstGeom>
        </p:spPr>
      </p:pic>
      <p:pic>
        <p:nvPicPr>
          <p:cNvPr id="6" name="图片 5"/>
          <p:cNvPicPr>
            <a:picLocks noChangeAspect="1"/>
          </p:cNvPicPr>
          <p:nvPr/>
        </p:nvPicPr>
        <p:blipFill>
          <a:blip r:embed="rId3"/>
          <a:stretch>
            <a:fillRect/>
          </a:stretch>
        </p:blipFill>
        <p:spPr>
          <a:xfrm>
            <a:off x="6537960" y="4122420"/>
            <a:ext cx="2005330" cy="1366520"/>
          </a:xfrm>
          <a:prstGeom prst="rect">
            <a:avLst/>
          </a:prstGeom>
        </p:spPr>
      </p:pic>
      <p:pic>
        <p:nvPicPr>
          <p:cNvPr id="7" name="图片 6"/>
          <p:cNvPicPr>
            <a:picLocks noChangeAspect="1"/>
          </p:cNvPicPr>
          <p:nvPr/>
        </p:nvPicPr>
        <p:blipFill>
          <a:blip r:embed="rId4"/>
          <a:stretch>
            <a:fillRect/>
          </a:stretch>
        </p:blipFill>
        <p:spPr>
          <a:xfrm>
            <a:off x="9056370" y="4106545"/>
            <a:ext cx="1870075" cy="1481455"/>
          </a:xfrm>
          <a:prstGeom prst="rect">
            <a:avLst/>
          </a:prstGeom>
        </p:spPr>
      </p:pic>
      <p:grpSp>
        <p:nvGrpSpPr>
          <p:cNvPr id="8" name="组合 7"/>
          <p:cNvGrpSpPr/>
          <p:nvPr>
            <p:custDataLst>
              <p:tags r:id="rId5"/>
            </p:custDataLst>
          </p:nvPr>
        </p:nvGrpSpPr>
        <p:grpSpPr>
          <a:xfrm>
            <a:off x="10476865" y="-6985"/>
            <a:ext cx="1510665" cy="1367155"/>
            <a:chOff x="4295862" y="1662108"/>
            <a:chExt cx="3564389" cy="4043512"/>
          </a:xfrm>
        </p:grpSpPr>
        <p:sp>
          <p:nvSpPr>
            <p:cNvPr id="9" name="任意多边形: 形状 20"/>
            <p:cNvSpPr/>
            <p:nvPr>
              <p:custDataLst>
                <p:tags r:id="rId6"/>
              </p:custDataLst>
            </p:nvPr>
          </p:nvSpPr>
          <p:spPr>
            <a:xfrm>
              <a:off x="4295862" y="2141231"/>
              <a:ext cx="3564389" cy="3564389"/>
            </a:xfrm>
            <a:custGeom>
              <a:avLst/>
              <a:gdLst>
                <a:gd name="connsiteX0" fmla="*/ 1922219 w 3844438"/>
                <a:gd name="connsiteY0" fmla="*/ 0 h 3844438"/>
                <a:gd name="connsiteX1" fmla="*/ 3844438 w 3844438"/>
                <a:gd name="connsiteY1" fmla="*/ 1922219 h 3844438"/>
                <a:gd name="connsiteX2" fmla="*/ 1922219 w 3844438"/>
                <a:gd name="connsiteY2" fmla="*/ 3844438 h 3844438"/>
                <a:gd name="connsiteX3" fmla="*/ 0 w 3844438"/>
                <a:gd name="connsiteY3" fmla="*/ 1922219 h 3844438"/>
                <a:gd name="connsiteX4" fmla="*/ 1922219 w 3844438"/>
                <a:gd name="connsiteY4" fmla="*/ 0 h 3844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4438" h="3844438">
                  <a:moveTo>
                    <a:pt x="1922219" y="0"/>
                  </a:moveTo>
                  <a:cubicBezTo>
                    <a:pt x="2983831" y="0"/>
                    <a:pt x="3844438" y="860607"/>
                    <a:pt x="3844438" y="1922219"/>
                  </a:cubicBezTo>
                  <a:cubicBezTo>
                    <a:pt x="3844438" y="2983831"/>
                    <a:pt x="2983831" y="3844438"/>
                    <a:pt x="1922219" y="3844438"/>
                  </a:cubicBezTo>
                  <a:cubicBezTo>
                    <a:pt x="860607" y="3844438"/>
                    <a:pt x="0" y="2983831"/>
                    <a:pt x="0" y="1922219"/>
                  </a:cubicBezTo>
                  <a:cubicBezTo>
                    <a:pt x="0" y="860607"/>
                    <a:pt x="860607" y="0"/>
                    <a:pt x="1922219" y="0"/>
                  </a:cubicBezTo>
                  <a:close/>
                </a:path>
              </a:pathLst>
            </a:custGeom>
            <a:solidFill>
              <a:srgbClr val="7FC2B9"/>
            </a:solidFill>
            <a:ln w="12700" cap="flat" cmpd="sng" algn="ctr">
              <a:noFill/>
              <a:prstDash val="solid"/>
              <a:miter lim="800000"/>
            </a:ln>
            <a:effectLst/>
          </p:spPr>
          <p:txBody>
            <a:bodyPr wrap="square" rtlCol="0" anchor="ctr">
              <a:noAutofit/>
            </a:bodyPr>
            <a:lstStyle>
              <a:defPPr>
                <a:defRPr lang="en-US">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ysClr val="window" lastClr="FFFFFF"/>
                </a:solidFill>
                <a:effectLst/>
                <a:uLnTx/>
                <a:uFillTx/>
                <a:latin typeface="MiSans Normal" panose="00000500000000000000" pitchFamily="2" charset="-122"/>
                <a:ea typeface="MiSans Normal" panose="00000500000000000000" pitchFamily="2" charset="-122"/>
                <a:cs typeface="MiSans Normal" panose="00000500000000000000" pitchFamily="2" charset="-122"/>
              </a:endParaRPr>
            </a:p>
          </p:txBody>
        </p:sp>
        <p:pic>
          <p:nvPicPr>
            <p:cNvPr id="10" name="图片 9" descr="卡通人物&#10;&#10;描述已自动生成"/>
            <p:cNvPicPr>
              <a:picLocks noChangeAspect="1"/>
            </p:cNvPicPr>
            <p:nvPr>
              <p:custDataLst>
                <p:tags r:id="rId7"/>
              </p:custDataLst>
            </p:nvPr>
          </p:nvPicPr>
          <p:blipFill>
            <a:blip r:embed="rId8" cstate="print">
              <a:extLst>
                <a:ext uri="{28A0092B-C50C-407E-A947-70E740481C1C}">
                  <a14:useLocalDpi xmlns:a14="http://schemas.microsoft.com/office/drawing/2010/main" val="0"/>
                </a:ext>
              </a:extLst>
            </a:blip>
            <a:stretch>
              <a:fillRect/>
            </a:stretch>
          </p:blipFill>
          <p:spPr>
            <a:xfrm>
              <a:off x="4355348" y="1662108"/>
              <a:ext cx="3445416" cy="3690256"/>
            </a:xfrm>
            <a:prstGeom prst="rect">
              <a:avLst/>
            </a:prstGeom>
          </p:spPr>
        </p:pic>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983615" y="2596515"/>
            <a:ext cx="10329545" cy="2240280"/>
          </a:xfrm>
          <a:prstGeom prst="rect">
            <a:avLst/>
          </a:prstGeom>
          <a:solidFill>
            <a:srgbClr val="417F54"/>
          </a:solid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b="1" dirty="0">
                <a:solidFill>
                  <a:schemeClr val="bg1"/>
                </a:solidFill>
                <a:latin typeface="MiSans Normal" panose="00000500000000000000" pitchFamily="2" charset="-122"/>
                <a:ea typeface="MiSans Normal" panose="00000500000000000000" pitchFamily="2" charset="-122"/>
                <a:cs typeface="+mn-ea"/>
                <a:sym typeface="+mn-lt"/>
              </a:rPr>
              <a:t>1.</a:t>
            </a:r>
            <a:r>
              <a:rPr lang="zh-CN" altLang="en-US" b="1" dirty="0">
                <a:solidFill>
                  <a:schemeClr val="bg1"/>
                </a:solidFill>
                <a:latin typeface="MiSans Normal" panose="00000500000000000000" pitchFamily="2" charset="-122"/>
                <a:ea typeface="MiSans Normal" panose="00000500000000000000" pitchFamily="2" charset="-122"/>
                <a:cs typeface="+mn-ea"/>
                <a:sym typeface="+mn-lt"/>
              </a:rPr>
              <a:t>摘取义齿的方法</a:t>
            </a:r>
            <a:r>
              <a:rPr lang="en-US" altLang="zh-CN" b="1" dirty="0">
                <a:solidFill>
                  <a:schemeClr val="bg1"/>
                </a:solidFill>
                <a:latin typeface="MiSans Normal" panose="00000500000000000000" pitchFamily="2" charset="-122"/>
                <a:ea typeface="MiSans Normal" panose="00000500000000000000" pitchFamily="2" charset="-122"/>
                <a:cs typeface="+mn-ea"/>
                <a:sym typeface="+mn-lt"/>
              </a:rPr>
              <a:t>：</a:t>
            </a:r>
            <a:r>
              <a:rPr lang="zh-CN" altLang="en-US" dirty="0">
                <a:solidFill>
                  <a:schemeClr val="bg1"/>
                </a:solidFill>
                <a:latin typeface="MiSans Normal" panose="00000500000000000000" pitchFamily="2" charset="-122"/>
                <a:ea typeface="MiSans Normal" panose="00000500000000000000" pitchFamily="2" charset="-122"/>
                <a:cs typeface="+mn-ea"/>
                <a:sym typeface="+mn-lt"/>
              </a:rPr>
              <a:t>上下均有义齿时，一般先摘取上面后摘取下面。</a:t>
            </a:r>
            <a:endParaRPr lang="zh-CN" altLang="en-US" dirty="0">
              <a:solidFill>
                <a:schemeClr val="bg1"/>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b="1" dirty="0">
                <a:solidFill>
                  <a:schemeClr val="bg1"/>
                </a:solidFill>
                <a:latin typeface="MiSans Normal" panose="00000500000000000000" pitchFamily="2" charset="-122"/>
                <a:ea typeface="MiSans Normal" panose="00000500000000000000" pitchFamily="2" charset="-122"/>
                <a:cs typeface="+mn-ea"/>
                <a:sym typeface="+mn-lt"/>
              </a:rPr>
              <a:t>2.</a:t>
            </a:r>
            <a:r>
              <a:rPr lang="zh-CN" altLang="en-US" b="1" dirty="0">
                <a:solidFill>
                  <a:schemeClr val="bg1"/>
                </a:solidFill>
                <a:latin typeface="MiSans Normal" panose="00000500000000000000" pitchFamily="2" charset="-122"/>
                <a:ea typeface="MiSans Normal" panose="00000500000000000000" pitchFamily="2" charset="-122"/>
                <a:cs typeface="+mn-ea"/>
                <a:sym typeface="+mn-lt"/>
              </a:rPr>
              <a:t>佩戴义齿的方法</a:t>
            </a:r>
            <a:endParaRPr lang="zh-CN" altLang="en-US" b="1" dirty="0">
              <a:solidFill>
                <a:schemeClr val="bg1"/>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b="1" dirty="0">
                <a:solidFill>
                  <a:schemeClr val="bg1"/>
                </a:solidFill>
                <a:latin typeface="MiSans Normal" panose="00000500000000000000" pitchFamily="2" charset="-122"/>
                <a:ea typeface="MiSans Normal" panose="00000500000000000000" pitchFamily="2" charset="-122"/>
                <a:cs typeface="+mn-ea"/>
                <a:sym typeface="+mn-lt"/>
              </a:rPr>
              <a:t>3.</a:t>
            </a:r>
            <a:r>
              <a:rPr lang="zh-CN" altLang="en-US" b="1" dirty="0">
                <a:solidFill>
                  <a:schemeClr val="bg1"/>
                </a:solidFill>
                <a:latin typeface="MiSans Normal" panose="00000500000000000000" pitchFamily="2" charset="-122"/>
                <a:ea typeface="MiSans Normal" panose="00000500000000000000" pitchFamily="2" charset="-122"/>
                <a:cs typeface="+mn-ea"/>
                <a:sym typeface="+mn-lt"/>
              </a:rPr>
              <a:t>清洗义齿的原则</a:t>
            </a:r>
            <a:r>
              <a:rPr lang="en-US" altLang="zh-CN" b="1" dirty="0">
                <a:solidFill>
                  <a:schemeClr val="bg1"/>
                </a:solidFill>
                <a:latin typeface="MiSans Normal" panose="00000500000000000000" pitchFamily="2" charset="-122"/>
                <a:ea typeface="MiSans Normal" panose="00000500000000000000" pitchFamily="2" charset="-122"/>
                <a:cs typeface="+mn-ea"/>
                <a:sym typeface="+mn-lt"/>
              </a:rPr>
              <a:t>：</a:t>
            </a:r>
            <a:r>
              <a:rPr lang="zh-CN" altLang="en-US" dirty="0">
                <a:solidFill>
                  <a:schemeClr val="bg1"/>
                </a:solidFill>
                <a:latin typeface="MiSans Normal" panose="00000500000000000000" pitchFamily="2" charset="-122"/>
                <a:ea typeface="MiSans Normal" panose="00000500000000000000" pitchFamily="2" charset="-122"/>
                <a:cs typeface="+mn-ea"/>
                <a:sym typeface="+mn-lt"/>
              </a:rPr>
              <a:t>流动清水下刷洗义齿</a:t>
            </a:r>
            <a:r>
              <a:rPr lang="en-US" altLang="zh-CN" dirty="0">
                <a:solidFill>
                  <a:schemeClr val="bg1"/>
                </a:solidFill>
                <a:latin typeface="MiSans Normal" panose="00000500000000000000" pitchFamily="2" charset="-122"/>
                <a:ea typeface="MiSans Normal" panose="00000500000000000000" pitchFamily="2" charset="-122"/>
                <a:cs typeface="+mn-ea"/>
                <a:sym typeface="+mn-lt"/>
              </a:rPr>
              <a:t>。</a:t>
            </a:r>
            <a:endParaRPr lang="zh-CN" altLang="en-US" dirty="0">
              <a:solidFill>
                <a:schemeClr val="bg1"/>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b="1" dirty="0">
                <a:solidFill>
                  <a:schemeClr val="bg1"/>
                </a:solidFill>
                <a:latin typeface="MiSans Normal" panose="00000500000000000000" pitchFamily="2" charset="-122"/>
                <a:ea typeface="MiSans Normal" panose="00000500000000000000" pitchFamily="2" charset="-122"/>
                <a:cs typeface="+mn-ea"/>
                <a:sym typeface="+mn-lt"/>
              </a:rPr>
              <a:t>4.</a:t>
            </a:r>
            <a:r>
              <a:rPr lang="zh-CN" altLang="en-US" b="1" dirty="0">
                <a:solidFill>
                  <a:schemeClr val="bg1"/>
                </a:solidFill>
                <a:latin typeface="MiSans Normal" panose="00000500000000000000" pitchFamily="2" charset="-122"/>
                <a:ea typeface="MiSans Normal" panose="00000500000000000000" pitchFamily="2" charset="-122"/>
                <a:cs typeface="+mn-ea"/>
                <a:sym typeface="+mn-lt"/>
              </a:rPr>
              <a:t>清洗流程</a:t>
            </a:r>
            <a:r>
              <a:rPr lang="en-US" altLang="zh-CN" b="1" dirty="0">
                <a:solidFill>
                  <a:schemeClr val="bg1"/>
                </a:solidFill>
                <a:latin typeface="MiSans Normal" panose="00000500000000000000" pitchFamily="2" charset="-122"/>
                <a:ea typeface="MiSans Normal" panose="00000500000000000000" pitchFamily="2" charset="-122"/>
                <a:cs typeface="+mn-ea"/>
                <a:sym typeface="+mn-lt"/>
              </a:rPr>
              <a:t>：</a:t>
            </a:r>
            <a:r>
              <a:rPr lang="zh-CN" altLang="en-US" dirty="0">
                <a:solidFill>
                  <a:schemeClr val="bg1"/>
                </a:solidFill>
                <a:latin typeface="MiSans Normal" panose="00000500000000000000" pitchFamily="2" charset="-122"/>
                <a:ea typeface="MiSans Normal" panose="00000500000000000000" pitchFamily="2" charset="-122"/>
                <a:cs typeface="+mn-ea"/>
                <a:sym typeface="+mn-lt"/>
              </a:rPr>
              <a:t>清洗液或清洁冷水中浸泡</a:t>
            </a:r>
            <a:r>
              <a:rPr lang="en-US" altLang="zh-CN" dirty="0">
                <a:solidFill>
                  <a:schemeClr val="bg1"/>
                </a:solidFill>
                <a:latin typeface="MiSans Normal" panose="00000500000000000000" pitchFamily="2" charset="-122"/>
                <a:ea typeface="MiSans Normal" panose="00000500000000000000" pitchFamily="2" charset="-122"/>
                <a:cs typeface="+mn-ea"/>
                <a:sym typeface="+mn-lt"/>
              </a:rPr>
              <a:t>，</a:t>
            </a:r>
            <a:r>
              <a:rPr lang="zh-CN" altLang="en-US" dirty="0">
                <a:solidFill>
                  <a:schemeClr val="bg1"/>
                </a:solidFill>
                <a:latin typeface="MiSans Normal" panose="00000500000000000000" pitchFamily="2" charset="-122"/>
                <a:ea typeface="MiSans Normal" panose="00000500000000000000" pitchFamily="2" charset="-122"/>
                <a:cs typeface="+mn-ea"/>
                <a:sym typeface="+mn-lt"/>
              </a:rPr>
              <a:t>用流动水冲洗</a:t>
            </a:r>
            <a:r>
              <a:rPr lang="en-US" altLang="zh-CN" dirty="0">
                <a:solidFill>
                  <a:schemeClr val="bg1"/>
                </a:solidFill>
                <a:latin typeface="MiSans Normal" panose="00000500000000000000" pitchFamily="2" charset="-122"/>
                <a:ea typeface="MiSans Normal" panose="00000500000000000000" pitchFamily="2" charset="-122"/>
                <a:cs typeface="+mn-ea"/>
                <a:sym typeface="+mn-lt"/>
              </a:rPr>
              <a:t>。</a:t>
            </a:r>
            <a:endParaRPr lang="zh-CN" altLang="en-US" dirty="0">
              <a:solidFill>
                <a:schemeClr val="bg1"/>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b="1" dirty="0">
                <a:solidFill>
                  <a:schemeClr val="bg1"/>
                </a:solidFill>
                <a:latin typeface="MiSans Normal" panose="00000500000000000000" pitchFamily="2" charset="-122"/>
                <a:ea typeface="MiSans Normal" panose="00000500000000000000" pitchFamily="2" charset="-122"/>
                <a:cs typeface="+mn-ea"/>
                <a:sym typeface="+mn-lt"/>
              </a:rPr>
              <a:t>5.</a:t>
            </a:r>
            <a:r>
              <a:rPr lang="zh-CN" altLang="en-US" b="1" dirty="0">
                <a:solidFill>
                  <a:schemeClr val="bg1"/>
                </a:solidFill>
                <a:latin typeface="MiSans Normal" panose="00000500000000000000" pitchFamily="2" charset="-122"/>
                <a:ea typeface="MiSans Normal" panose="00000500000000000000" pitchFamily="2" charset="-122"/>
                <a:cs typeface="+mn-ea"/>
                <a:sym typeface="+mn-lt"/>
              </a:rPr>
              <a:t>义齿的存放</a:t>
            </a:r>
            <a:r>
              <a:rPr lang="en-US" altLang="zh-CN" b="1" dirty="0">
                <a:solidFill>
                  <a:schemeClr val="bg1"/>
                </a:solidFill>
                <a:latin typeface="MiSans Normal" panose="00000500000000000000" pitchFamily="2" charset="-122"/>
                <a:ea typeface="MiSans Normal" panose="00000500000000000000" pitchFamily="2" charset="-122"/>
                <a:cs typeface="+mn-ea"/>
                <a:sym typeface="+mn-lt"/>
              </a:rPr>
              <a:t>：</a:t>
            </a:r>
            <a:r>
              <a:rPr lang="zh-CN" altLang="en-US" dirty="0">
                <a:solidFill>
                  <a:schemeClr val="bg1"/>
                </a:solidFill>
                <a:latin typeface="MiSans Normal" panose="00000500000000000000" pitchFamily="2" charset="-122"/>
                <a:ea typeface="MiSans Normal" panose="00000500000000000000" pitchFamily="2" charset="-122"/>
                <a:cs typeface="+mn-ea"/>
                <a:sym typeface="+mn-lt"/>
              </a:rPr>
              <a:t>专用清洗液或清洁的冷水中浸泡保存</a:t>
            </a:r>
            <a:r>
              <a:rPr lang="en-US" altLang="zh-CN" dirty="0">
                <a:solidFill>
                  <a:schemeClr val="bg1"/>
                </a:solidFill>
                <a:latin typeface="MiSans Normal" panose="00000500000000000000" pitchFamily="2" charset="-122"/>
                <a:ea typeface="MiSans Normal" panose="00000500000000000000" pitchFamily="2" charset="-122"/>
                <a:cs typeface="+mn-ea"/>
                <a:sym typeface="+mn-lt"/>
              </a:rPr>
              <a:t>，</a:t>
            </a:r>
            <a:r>
              <a:rPr lang="zh-CN" altLang="en-US" dirty="0">
                <a:solidFill>
                  <a:schemeClr val="bg1"/>
                </a:solidFill>
                <a:latin typeface="MiSans Normal" panose="00000500000000000000" pitchFamily="2" charset="-122"/>
                <a:ea typeface="MiSans Normal" panose="00000500000000000000" pitchFamily="2" charset="-122"/>
                <a:cs typeface="+mn-ea"/>
                <a:sym typeface="+mn-lt"/>
              </a:rPr>
              <a:t>不可用热水</a:t>
            </a:r>
            <a:r>
              <a:rPr lang="en-US" altLang="zh-CN" dirty="0">
                <a:solidFill>
                  <a:schemeClr val="bg1"/>
                </a:solidFill>
                <a:latin typeface="MiSans Normal" panose="00000500000000000000" pitchFamily="2" charset="-122"/>
                <a:ea typeface="MiSans Normal" panose="00000500000000000000" pitchFamily="2" charset="-122"/>
                <a:cs typeface="+mn-ea"/>
                <a:sym typeface="+mn-lt"/>
              </a:rPr>
              <a:t>，</a:t>
            </a:r>
            <a:r>
              <a:rPr lang="zh-CN" altLang="en-US" dirty="0">
                <a:solidFill>
                  <a:schemeClr val="bg1"/>
                </a:solidFill>
                <a:latin typeface="MiSans Normal" panose="00000500000000000000" pitchFamily="2" charset="-122"/>
                <a:ea typeface="MiSans Normal" panose="00000500000000000000" pitchFamily="2" charset="-122"/>
                <a:cs typeface="+mn-ea"/>
                <a:sym typeface="+mn-lt"/>
              </a:rPr>
              <a:t>不能用酒精擦洗义齿</a:t>
            </a:r>
            <a:r>
              <a:rPr lang="en-US" altLang="zh-CN" dirty="0">
                <a:solidFill>
                  <a:schemeClr val="bg1"/>
                </a:solidFill>
                <a:latin typeface="MiSans Normal" panose="00000500000000000000" pitchFamily="2" charset="-122"/>
                <a:ea typeface="MiSans Normal" panose="00000500000000000000" pitchFamily="2" charset="-122"/>
                <a:cs typeface="+mn-ea"/>
                <a:sym typeface="+mn-lt"/>
              </a:rPr>
              <a:t>。</a:t>
            </a:r>
            <a:endParaRPr lang="en-US" altLang="zh-CN" dirty="0">
              <a:solidFill>
                <a:schemeClr val="bg1"/>
              </a:solidFill>
              <a:latin typeface="MiSans Normal" panose="00000500000000000000" pitchFamily="2" charset="-122"/>
              <a:ea typeface="MiSans Normal" panose="00000500000000000000" pitchFamily="2" charset="-122"/>
              <a:cs typeface="+mn-ea"/>
              <a:sym typeface="+mn-lt"/>
            </a:endParaRPr>
          </a:p>
        </p:txBody>
      </p:sp>
      <p:grpSp>
        <p:nvGrpSpPr>
          <p:cNvPr id="43" name="组合 42"/>
          <p:cNvGrpSpPr/>
          <p:nvPr/>
        </p:nvGrpSpPr>
        <p:grpSpPr>
          <a:xfrm>
            <a:off x="407533" y="562624"/>
            <a:ext cx="1550251" cy="576000"/>
            <a:chOff x="349477" y="620680"/>
            <a:chExt cx="1550251" cy="576000"/>
          </a:xfrm>
        </p:grpSpPr>
        <p:sp>
          <p:nvSpPr>
            <p:cNvPr id="44" name="矩形: 圆角 4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3</a:t>
              </a:r>
              <a:endParaRPr lang="en-US" altLang="zh-CN" sz="2800" dirty="0">
                <a:solidFill>
                  <a:schemeClr val="bg1"/>
                </a:solidFill>
                <a:latin typeface="思源宋体 CN Heavy" panose="02020900000000000000" pitchFamily="18" charset="-122"/>
                <a:ea typeface="思源宋体 CN Heavy" panose="02020900000000000000" pitchFamily="18" charset="-122"/>
              </a:endParaRPr>
            </a:p>
          </p:txBody>
        </p:sp>
        <p:sp>
          <p:nvSpPr>
            <p:cNvPr id="45" name="矩形 44"/>
            <p:cNvSpPr/>
            <p:nvPr/>
          </p:nvSpPr>
          <p:spPr>
            <a:xfrm>
              <a:off x="1005648" y="647070"/>
              <a:ext cx="8940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rPr>
                <a:t>义齿</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
        <p:nvSpPr>
          <p:cNvPr id="2" name="文本框 1"/>
          <p:cNvSpPr txBox="1"/>
          <p:nvPr/>
        </p:nvSpPr>
        <p:spPr>
          <a:xfrm>
            <a:off x="983615" y="1316990"/>
            <a:ext cx="10328910" cy="967105"/>
          </a:xfrm>
          <a:prstGeom prst="rect">
            <a:avLst/>
          </a:prstGeom>
          <a:solidFill>
            <a:schemeClr val="bg1">
              <a:lumMod val="85000"/>
            </a:schemeClr>
          </a:solidFill>
        </p:spPr>
        <p:txBody>
          <a:bodyPr wrap="square" rtlCol="0">
            <a:noAutofit/>
          </a:bodyPr>
          <a:p>
            <a:pPr lvl="0" algn="l">
              <a:lnSpc>
                <a:spcPct val="150000"/>
              </a:lnSpc>
              <a:buClrTx/>
              <a:buSzTx/>
              <a:buFontTx/>
            </a:pPr>
            <a:r>
              <a:rPr lang="zh-CN" altLang="en-US" dirty="0">
                <a:solidFill>
                  <a:schemeClr val="bg1">
                    <a:lumMod val="50000"/>
                  </a:schemeClr>
                </a:solidFill>
                <a:latin typeface="MiSans Normal" panose="00000500000000000000" pitchFamily="2" charset="-122"/>
                <a:ea typeface="MiSans Normal" panose="00000500000000000000" pitchFamily="2" charset="-122"/>
                <a:cs typeface="+mn-ea"/>
                <a:sym typeface="+mn-lt"/>
              </a:rPr>
              <a:t>义齿是牙齿脱落或拔除后镶补的假牙。可帮助老年人咀嚼食物、便于交谈，维持良好的口腔外形和个人形象美</a:t>
            </a:r>
            <a:r>
              <a:rPr lang="zh-CN" altLang="en-US" dirty="0">
                <a:solidFill>
                  <a:schemeClr val="bg1">
                    <a:lumMod val="50000"/>
                  </a:schemeClr>
                </a:solidFill>
                <a:latin typeface="MiSans Normal" panose="00000500000000000000" pitchFamily="2" charset="-122"/>
                <a:ea typeface="MiSans Normal" panose="00000500000000000000" pitchFamily="2" charset="-122"/>
                <a:cs typeface="+mn-ea"/>
                <a:sym typeface="+mn-lt"/>
              </a:rPr>
              <a:t>。</a:t>
            </a:r>
            <a:endParaRPr lang="zh-CN" altLang="en-US" dirty="0">
              <a:solidFill>
                <a:schemeClr val="bg1">
                  <a:lumMod val="50000"/>
                </a:schemeClr>
              </a:solidFill>
              <a:latin typeface="MiSans Normal" panose="00000500000000000000" pitchFamily="2" charset="-122"/>
              <a:ea typeface="MiSans Normal" panose="00000500000000000000" pitchFamily="2" charset="-122"/>
              <a:cs typeface="+mn-ea"/>
              <a:sym typeface="+mn-lt"/>
            </a:endParaRPr>
          </a:p>
        </p:txBody>
      </p:sp>
      <p:pic>
        <p:nvPicPr>
          <p:cNvPr id="3" name="图片 2"/>
          <p:cNvPicPr>
            <a:picLocks noChangeAspect="1"/>
          </p:cNvPicPr>
          <p:nvPr/>
        </p:nvPicPr>
        <p:blipFill>
          <a:blip r:embed="rId1"/>
          <a:stretch>
            <a:fillRect/>
          </a:stretch>
        </p:blipFill>
        <p:spPr>
          <a:xfrm>
            <a:off x="1576070" y="5027295"/>
            <a:ext cx="2447925" cy="1574800"/>
          </a:xfrm>
          <a:prstGeom prst="rect">
            <a:avLst/>
          </a:prstGeom>
        </p:spPr>
      </p:pic>
      <p:pic>
        <p:nvPicPr>
          <p:cNvPr id="4" name="图片 3"/>
          <p:cNvPicPr>
            <a:picLocks noChangeAspect="1"/>
          </p:cNvPicPr>
          <p:nvPr/>
        </p:nvPicPr>
        <p:blipFill>
          <a:blip r:embed="rId2"/>
          <a:stretch>
            <a:fillRect/>
          </a:stretch>
        </p:blipFill>
        <p:spPr>
          <a:xfrm>
            <a:off x="5717540" y="4984750"/>
            <a:ext cx="5005070" cy="1750695"/>
          </a:xfrm>
          <a:prstGeom prst="rect">
            <a:avLst/>
          </a:prstGeom>
        </p:spPr>
      </p:pic>
      <p:grpSp>
        <p:nvGrpSpPr>
          <p:cNvPr id="29" name="组合 28"/>
          <p:cNvGrpSpPr/>
          <p:nvPr>
            <p:custDataLst>
              <p:tags r:id="rId3"/>
            </p:custDataLst>
          </p:nvPr>
        </p:nvGrpSpPr>
        <p:grpSpPr>
          <a:xfrm>
            <a:off x="10722610" y="147320"/>
            <a:ext cx="1469390" cy="1427480"/>
            <a:chOff x="4295862" y="1662108"/>
            <a:chExt cx="3564389" cy="4043512"/>
          </a:xfrm>
        </p:grpSpPr>
        <p:sp>
          <p:nvSpPr>
            <p:cNvPr id="21" name="任意多边形: 形状 20"/>
            <p:cNvSpPr/>
            <p:nvPr>
              <p:custDataLst>
                <p:tags r:id="rId4"/>
              </p:custDataLst>
            </p:nvPr>
          </p:nvSpPr>
          <p:spPr>
            <a:xfrm>
              <a:off x="4295862" y="2141231"/>
              <a:ext cx="3564389" cy="3564389"/>
            </a:xfrm>
            <a:custGeom>
              <a:avLst/>
              <a:gdLst>
                <a:gd name="connsiteX0" fmla="*/ 1922219 w 3844438"/>
                <a:gd name="connsiteY0" fmla="*/ 0 h 3844438"/>
                <a:gd name="connsiteX1" fmla="*/ 3844438 w 3844438"/>
                <a:gd name="connsiteY1" fmla="*/ 1922219 h 3844438"/>
                <a:gd name="connsiteX2" fmla="*/ 1922219 w 3844438"/>
                <a:gd name="connsiteY2" fmla="*/ 3844438 h 3844438"/>
                <a:gd name="connsiteX3" fmla="*/ 0 w 3844438"/>
                <a:gd name="connsiteY3" fmla="*/ 1922219 h 3844438"/>
                <a:gd name="connsiteX4" fmla="*/ 1922219 w 3844438"/>
                <a:gd name="connsiteY4" fmla="*/ 0 h 3844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4438" h="3844438">
                  <a:moveTo>
                    <a:pt x="1922219" y="0"/>
                  </a:moveTo>
                  <a:cubicBezTo>
                    <a:pt x="2983831" y="0"/>
                    <a:pt x="3844438" y="860607"/>
                    <a:pt x="3844438" y="1922219"/>
                  </a:cubicBezTo>
                  <a:cubicBezTo>
                    <a:pt x="3844438" y="2983831"/>
                    <a:pt x="2983831" y="3844438"/>
                    <a:pt x="1922219" y="3844438"/>
                  </a:cubicBezTo>
                  <a:cubicBezTo>
                    <a:pt x="860607" y="3844438"/>
                    <a:pt x="0" y="2983831"/>
                    <a:pt x="0" y="1922219"/>
                  </a:cubicBezTo>
                  <a:cubicBezTo>
                    <a:pt x="0" y="860607"/>
                    <a:pt x="860607" y="0"/>
                    <a:pt x="1922219" y="0"/>
                  </a:cubicBezTo>
                  <a:close/>
                </a:path>
              </a:pathLst>
            </a:custGeom>
            <a:solidFill>
              <a:srgbClr val="7FC2B9"/>
            </a:solidFill>
            <a:ln w="12700" cap="flat" cmpd="sng" algn="ctr">
              <a:noFill/>
              <a:prstDash val="solid"/>
              <a:miter lim="800000"/>
            </a:ln>
            <a:effectLst/>
          </p:spPr>
          <p:txBody>
            <a:bodyPr wrap="square" rtlCol="0" anchor="ctr">
              <a:noAutofit/>
            </a:bodyPr>
            <a:lstStyle>
              <a:defPPr>
                <a:defRPr lang="en-US">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ysClr val="window" lastClr="FFFFFF"/>
                </a:solidFill>
                <a:effectLst/>
                <a:uLnTx/>
                <a:uFillTx/>
                <a:latin typeface="MiSans Normal" panose="00000500000000000000" pitchFamily="2" charset="-122"/>
                <a:ea typeface="MiSans Normal" panose="00000500000000000000" pitchFamily="2" charset="-122"/>
                <a:cs typeface="MiSans Normal" panose="00000500000000000000" pitchFamily="2" charset="-122"/>
              </a:endParaRPr>
            </a:p>
          </p:txBody>
        </p:sp>
        <p:pic>
          <p:nvPicPr>
            <p:cNvPr id="24" name="图片 23" descr="卡通人物&#10;&#10;描述已自动生成"/>
            <p:cNvPicPr>
              <a:picLocks noChangeAspect="1"/>
            </p:cNvPicPr>
            <p:nvPr>
              <p:custDataLst>
                <p:tags r:id="rId5"/>
              </p:custDataLst>
            </p:nvPr>
          </p:nvPicPr>
          <p:blipFill>
            <a:blip r:embed="rId6" cstate="print">
              <a:extLst>
                <a:ext uri="{28A0092B-C50C-407E-A947-70E740481C1C}">
                  <a14:useLocalDpi xmlns:a14="http://schemas.microsoft.com/office/drawing/2010/main" val="0"/>
                </a:ext>
              </a:extLst>
            </a:blip>
            <a:stretch>
              <a:fillRect/>
            </a:stretch>
          </p:blipFill>
          <p:spPr>
            <a:xfrm>
              <a:off x="4355348" y="1662108"/>
              <a:ext cx="3445416" cy="3690256"/>
            </a:xfrm>
            <a:prstGeom prst="rect">
              <a:avLst/>
            </a:prstGeom>
          </p:spPr>
        </p:pic>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6095999" y="2758587"/>
            <a:ext cx="5480575" cy="2677365"/>
            <a:chOff x="6095999" y="2119660"/>
            <a:chExt cx="5480575" cy="2677365"/>
          </a:xfrm>
        </p:grpSpPr>
        <p:sp>
          <p:nvSpPr>
            <p:cNvPr id="9" name="文本框 14"/>
            <p:cNvSpPr txBox="1"/>
            <p:nvPr/>
          </p:nvSpPr>
          <p:spPr bwMode="auto">
            <a:xfrm>
              <a:off x="6095999" y="2119660"/>
              <a:ext cx="5480575" cy="768350"/>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buClrTx/>
                <a:buSzTx/>
                <a:buFontTx/>
              </a:pPr>
              <a:r>
                <a:rPr lang="zh-CN" altLang="en-US" sz="4400" b="1"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清洁</a:t>
              </a:r>
              <a:r>
                <a:rPr lang="zh-CN" altLang="en-US" sz="4400" b="1"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头发</a:t>
              </a:r>
              <a:endParaRPr lang="zh-CN" altLang="en-US" sz="4400" b="1"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10" name="文本框 28"/>
            <p:cNvSpPr txBox="1"/>
            <p:nvPr/>
          </p:nvSpPr>
          <p:spPr>
            <a:xfrm>
              <a:off x="6095999" y="2943040"/>
              <a:ext cx="5123543" cy="1245235"/>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pPr>
              <a:r>
                <a:rPr lang="zh-CN" altLang="en-US" sz="1000" dirty="0">
                  <a:solidFill>
                    <a:schemeClr val="tx1">
                      <a:lumMod val="50000"/>
                      <a:lumOff val="50000"/>
                      <a:alpha val="80000"/>
                    </a:schemeClr>
                  </a:solidFill>
                  <a:latin typeface="MiSans Normal" panose="00000500000000000000" pitchFamily="2" charset="-122"/>
                  <a:ea typeface="MiSans Normal" panose="00000500000000000000" pitchFamily="2" charset="-122"/>
                </a:rPr>
                <a:t>清洁头发是老年人每日卫生护理的一项重要内容。经常梳理和清洁头发，可及时清除头屑和灰尘，保持头发清洁、易梳理。同时，经常梳头和按摩头皮，可促进头部血液循环，增进上皮细胞营养，促进头发生长，预防感染发生。良好的头发外观对维护个人形象、保持良好心态及增强自信十分重要。对于障碍较重、自我完成受限的老人，照护者应予以适当协助。</a:t>
              </a:r>
              <a:endParaRPr lang="zh-CN" altLang="en-US" sz="1000" dirty="0">
                <a:solidFill>
                  <a:schemeClr val="tx1">
                    <a:lumMod val="50000"/>
                    <a:lumOff val="50000"/>
                    <a:alpha val="80000"/>
                  </a:schemeClr>
                </a:solidFill>
                <a:latin typeface="MiSans Normal" panose="00000500000000000000" pitchFamily="2" charset="-122"/>
                <a:ea typeface="MiSans Normal" panose="00000500000000000000" pitchFamily="2" charset="-122"/>
              </a:endParaRPr>
            </a:p>
          </p:txBody>
        </p:sp>
        <p:grpSp>
          <p:nvGrpSpPr>
            <p:cNvPr id="11" name="组合 10"/>
            <p:cNvGrpSpPr/>
            <p:nvPr/>
          </p:nvGrpSpPr>
          <p:grpSpPr>
            <a:xfrm>
              <a:off x="6095999" y="4246169"/>
              <a:ext cx="1741124" cy="550856"/>
              <a:chOff x="1988130" y="4105193"/>
              <a:chExt cx="1741124" cy="550856"/>
            </a:xfrm>
          </p:grpSpPr>
          <p:sp>
            <p:nvSpPr>
              <p:cNvPr id="12" name="图形 203"/>
              <p:cNvSpPr/>
              <p:nvPr/>
            </p:nvSpPr>
            <p:spPr>
              <a:xfrm>
                <a:off x="1988130" y="4105193"/>
                <a:ext cx="1741124" cy="550856"/>
              </a:xfrm>
              <a:prstGeom prst="roundRect">
                <a:avLst>
                  <a:gd name="adj" fmla="val 50000"/>
                </a:avLst>
              </a:prstGeom>
              <a:solidFill>
                <a:srgbClr val="9E3537"/>
              </a:solidFill>
              <a:ln w="9525" cap="flat">
                <a:noFill/>
                <a:prstDash val="solid"/>
                <a:miter/>
              </a:ln>
              <a:effectLst>
                <a:outerShdw blurRad="127000" dist="127000" dir="5400000" algn="ctr" rotWithShape="0">
                  <a:srgbClr val="9E3537">
                    <a:alpha val="15000"/>
                  </a:srgbClr>
                </a:outerShdw>
              </a:effectLst>
            </p:spPr>
            <p:txBody>
              <a:bodyPr rtlCol="0" anchor="ctr"/>
              <a:lstStyle/>
              <a:p>
                <a:endParaRPr lang="zh-CN" altLang="en-US">
                  <a:solidFill>
                    <a:srgbClr val="D77061"/>
                  </a:solidFill>
                  <a:latin typeface="思源宋体 CN Heavy" panose="02020900000000000000" pitchFamily="18" charset="-122"/>
                  <a:ea typeface="思源宋体 CN Heavy" panose="02020900000000000000" pitchFamily="18" charset="-122"/>
                </a:endParaRPr>
              </a:p>
            </p:txBody>
          </p:sp>
          <p:sp>
            <p:nvSpPr>
              <p:cNvPr id="13" name="文本框 12"/>
              <p:cNvSpPr txBox="1"/>
              <p:nvPr/>
            </p:nvSpPr>
            <p:spPr>
              <a:xfrm>
                <a:off x="1988130" y="4195955"/>
                <a:ext cx="1741124" cy="36830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dirty="0">
                    <a:solidFill>
                      <a:schemeClr val="bg1"/>
                    </a:solidFill>
                    <a:latin typeface="思源宋体 CN Heavy" panose="02020900000000000000" pitchFamily="18" charset="-122"/>
                    <a:ea typeface="思源宋体 CN Heavy" panose="02020900000000000000" pitchFamily="18" charset="-122"/>
                  </a:rPr>
                  <a:t>第</a:t>
                </a:r>
                <a:r>
                  <a:rPr lang="zh-CN" altLang="en-US" dirty="0">
                    <a:solidFill>
                      <a:schemeClr val="bg1"/>
                    </a:solidFill>
                    <a:latin typeface="思源宋体 CN Heavy" panose="02020900000000000000" pitchFamily="18" charset="-122"/>
                    <a:ea typeface="思源宋体 CN Heavy" panose="02020900000000000000" pitchFamily="18" charset="-122"/>
                  </a:rPr>
                  <a:t>三部分</a:t>
                </a:r>
                <a:endParaRPr kumimoji="0" lang="zh-CN" altLang="en-US"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grpSp>
      </p:grpSp>
      <p:sp>
        <p:nvSpPr>
          <p:cNvPr id="17" name="文本框 16"/>
          <p:cNvSpPr txBox="1"/>
          <p:nvPr/>
        </p:nvSpPr>
        <p:spPr>
          <a:xfrm>
            <a:off x="6095999" y="1636877"/>
            <a:ext cx="944880" cy="1014730"/>
          </a:xfrm>
          <a:prstGeom prst="rect">
            <a:avLst/>
          </a:prstGeom>
          <a:noFill/>
          <a:ln>
            <a:noFill/>
          </a:ln>
        </p:spPr>
        <p:txBody>
          <a:bodyPr wrap="none" rtlCol="0">
            <a:spAutoFit/>
          </a:bodyPr>
          <a:lstStyle/>
          <a:p>
            <a:r>
              <a:rPr lang="en-US" altLang="zh-CN" sz="6000" dirty="0">
                <a:ln>
                  <a:solidFill>
                    <a:srgbClr val="417F54"/>
                  </a:solidFill>
                </a:ln>
                <a:noFill/>
                <a:latin typeface="思源宋体 CN Heavy" panose="02020900000000000000" pitchFamily="18" charset="-122"/>
                <a:ea typeface="思源宋体 CN Heavy" panose="02020900000000000000" pitchFamily="18" charset="-122"/>
              </a:rPr>
              <a:t>03</a:t>
            </a:r>
            <a:endParaRPr lang="zh-CN" altLang="en-US" sz="6000" dirty="0">
              <a:ln>
                <a:solidFill>
                  <a:srgbClr val="417F54"/>
                </a:solidFill>
              </a:ln>
              <a:noFill/>
              <a:latin typeface="思源宋体 CN Heavy" panose="02020900000000000000" pitchFamily="18" charset="-122"/>
              <a:ea typeface="思源宋体 CN Heavy" panose="02020900000000000000" pitchFamily="18"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3450590" y="3280410"/>
            <a:ext cx="8175625" cy="1858645"/>
          </a:xfrm>
          <a:prstGeom prst="rect">
            <a:avLst/>
          </a:prstGeom>
          <a:solidFill>
            <a:srgbClr val="9E3537"/>
          </a:solid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b="1" dirty="0">
                <a:solidFill>
                  <a:schemeClr val="bg1"/>
                </a:solidFill>
                <a:latin typeface="MiSans Normal" panose="00000500000000000000" pitchFamily="2" charset="-122"/>
                <a:ea typeface="MiSans Normal" panose="00000500000000000000" pitchFamily="2" charset="-122"/>
                <a:cs typeface="+mn-ea"/>
                <a:sym typeface="+mn-lt"/>
              </a:rPr>
              <a:t>（二）环境评估</a:t>
            </a:r>
            <a:endParaRPr lang="zh-CN" altLang="en-US" b="1" dirty="0">
              <a:solidFill>
                <a:schemeClr val="bg1"/>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bg1"/>
                </a:solidFill>
                <a:latin typeface="MiSans Normal" panose="00000500000000000000" pitchFamily="2" charset="-122"/>
                <a:ea typeface="MiSans Normal" panose="00000500000000000000" pitchFamily="2" charset="-122"/>
                <a:cs typeface="+mn-ea"/>
                <a:sym typeface="+mn-lt"/>
              </a:rPr>
              <a:t>环境整洁、舒适、安静、安全，关闭门窗，调节室温至</a:t>
            </a:r>
            <a:r>
              <a:rPr lang="en-US" altLang="zh-CN" sz="1600" dirty="0">
                <a:solidFill>
                  <a:schemeClr val="bg1"/>
                </a:solidFill>
                <a:latin typeface="MiSans Normal" panose="00000500000000000000" pitchFamily="2" charset="-122"/>
                <a:ea typeface="MiSans Normal" panose="00000500000000000000" pitchFamily="2" charset="-122"/>
                <a:cs typeface="+mn-ea"/>
                <a:sym typeface="+mn-lt"/>
              </a:rPr>
              <a:t> 22</a:t>
            </a:r>
            <a:r>
              <a:rPr lang="en-US" altLang="en-US" sz="1600" dirty="0">
                <a:solidFill>
                  <a:schemeClr val="bg1"/>
                </a:solidFill>
                <a:latin typeface="MiSans Normal" panose="00000500000000000000" pitchFamily="2" charset="-122"/>
                <a:ea typeface="MiSans Normal" panose="00000500000000000000" pitchFamily="2" charset="-122"/>
                <a:cs typeface="+mn-ea"/>
                <a:sym typeface="+mn-lt"/>
              </a:rPr>
              <a:t>℃</a:t>
            </a:r>
            <a:r>
              <a:rPr lang="zh-CN" altLang="en-US" sz="1600" dirty="0">
                <a:solidFill>
                  <a:schemeClr val="bg1"/>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bg1"/>
                </a:solidFill>
                <a:latin typeface="MiSans Normal" panose="00000500000000000000" pitchFamily="2" charset="-122"/>
                <a:ea typeface="MiSans Normal" panose="00000500000000000000" pitchFamily="2" charset="-122"/>
                <a:cs typeface="+mn-ea"/>
                <a:sym typeface="+mn-lt"/>
              </a:rPr>
              <a:t>26</a:t>
            </a:r>
            <a:r>
              <a:rPr lang="en-US" altLang="en-US" sz="1600" dirty="0">
                <a:solidFill>
                  <a:schemeClr val="bg1"/>
                </a:solidFill>
                <a:latin typeface="MiSans Normal" panose="00000500000000000000" pitchFamily="2" charset="-122"/>
                <a:ea typeface="MiSans Normal" panose="00000500000000000000" pitchFamily="2" charset="-122"/>
                <a:cs typeface="+mn-ea"/>
                <a:sym typeface="+mn-lt"/>
              </a:rPr>
              <a:t>℃</a:t>
            </a:r>
            <a:r>
              <a:rPr lang="zh-CN" altLang="en-US" sz="1600" dirty="0">
                <a:solidFill>
                  <a:schemeClr val="bg1"/>
                </a:solidFill>
                <a:latin typeface="MiSans Normal" panose="00000500000000000000" pitchFamily="2" charset="-122"/>
                <a:ea typeface="MiSans Normal" panose="00000500000000000000" pitchFamily="2" charset="-122"/>
                <a:cs typeface="+mn-ea"/>
                <a:sym typeface="+mn-lt"/>
              </a:rPr>
              <a:t>。</a:t>
            </a:r>
            <a:endParaRPr lang="zh-CN" altLang="en-US" sz="1600" dirty="0">
              <a:solidFill>
                <a:schemeClr val="bg1"/>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b="1" dirty="0">
                <a:solidFill>
                  <a:schemeClr val="bg1"/>
                </a:solidFill>
                <a:latin typeface="MiSans Normal" panose="00000500000000000000" pitchFamily="2" charset="-122"/>
                <a:ea typeface="MiSans Normal" panose="00000500000000000000" pitchFamily="2" charset="-122"/>
                <a:cs typeface="+mn-ea"/>
                <a:sym typeface="+mn-lt"/>
              </a:rPr>
              <a:t>（三）照护者准备</a:t>
            </a:r>
            <a:endParaRPr lang="zh-CN" altLang="en-US" b="1" dirty="0">
              <a:solidFill>
                <a:schemeClr val="bg1"/>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bg1"/>
                </a:solidFill>
                <a:latin typeface="MiSans Normal" panose="00000500000000000000" pitchFamily="2" charset="-122"/>
                <a:ea typeface="MiSans Normal" panose="00000500000000000000" pitchFamily="2" charset="-122"/>
                <a:cs typeface="+mn-ea"/>
                <a:sym typeface="+mn-lt"/>
              </a:rPr>
              <a:t>洗净双手，戴口罩，准备物品。</a:t>
            </a:r>
            <a:endParaRPr lang="zh-CN" altLang="en-US" sz="1600" dirty="0">
              <a:solidFill>
                <a:schemeClr val="bg1"/>
              </a:solidFill>
              <a:latin typeface="MiSans Normal" panose="00000500000000000000" pitchFamily="2" charset="-122"/>
              <a:ea typeface="MiSans Normal" panose="00000500000000000000" pitchFamily="2" charset="-122"/>
              <a:cs typeface="+mn-ea"/>
              <a:sym typeface="+mn-lt"/>
            </a:endParaRPr>
          </a:p>
        </p:txBody>
      </p:sp>
      <p:grpSp>
        <p:nvGrpSpPr>
          <p:cNvPr id="23" name="组合 22"/>
          <p:cNvGrpSpPr/>
          <p:nvPr/>
        </p:nvGrpSpPr>
        <p:grpSpPr>
          <a:xfrm>
            <a:off x="407533" y="562624"/>
            <a:ext cx="2617051" cy="576000"/>
            <a:chOff x="349477" y="620680"/>
            <a:chExt cx="2617051" cy="576000"/>
          </a:xfrm>
        </p:grpSpPr>
        <p:sp>
          <p:nvSpPr>
            <p:cNvPr id="24" name="矩形: 圆角 2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1</a:t>
              </a:r>
              <a:endParaRPr lang="en-US" altLang="zh-CN" sz="2800" dirty="0">
                <a:solidFill>
                  <a:schemeClr val="bg1"/>
                </a:solidFill>
                <a:latin typeface="思源宋体 CN Heavy" panose="02020900000000000000" pitchFamily="18" charset="-122"/>
                <a:ea typeface="思源宋体 CN Heavy" panose="02020900000000000000" pitchFamily="18" charset="-122"/>
              </a:endParaRPr>
            </a:p>
          </p:txBody>
        </p:sp>
        <p:sp>
          <p:nvSpPr>
            <p:cNvPr id="25" name="矩形 24"/>
            <p:cNvSpPr/>
            <p:nvPr/>
          </p:nvSpPr>
          <p:spPr>
            <a:xfrm>
              <a:off x="1005648" y="647070"/>
              <a:ext cx="19608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rPr>
                <a:t>评估与</a:t>
              </a:r>
              <a:r>
                <a:rPr lang="zh-CN" altLang="en-US" sz="2800" dirty="0">
                  <a:solidFill>
                    <a:srgbClr val="417F54"/>
                  </a:solidFill>
                  <a:latin typeface="思源宋体 CN Heavy" panose="02020900000000000000" pitchFamily="18" charset="-122"/>
                  <a:ea typeface="思源宋体 CN Heavy" panose="02020900000000000000" pitchFamily="18" charset="-122"/>
                </a:rPr>
                <a:t>准备</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
        <p:nvSpPr>
          <p:cNvPr id="2" name="文本框 1"/>
          <p:cNvSpPr txBox="1"/>
          <p:nvPr/>
        </p:nvSpPr>
        <p:spPr>
          <a:xfrm>
            <a:off x="3450590" y="1491615"/>
            <a:ext cx="8176260" cy="1631315"/>
          </a:xfrm>
          <a:prstGeom prst="rect">
            <a:avLst/>
          </a:prstGeom>
          <a:solidFill>
            <a:srgbClr val="417F54"/>
          </a:solidFill>
        </p:spPr>
        <p:txBody>
          <a:bodyPr wrap="square" rtlCol="0">
            <a:noAutofit/>
          </a:bodyPr>
          <a:p>
            <a:pPr>
              <a:lnSpc>
                <a:spcPct val="150000"/>
              </a:lnSpc>
            </a:pPr>
            <a:r>
              <a:rPr lang="en-US" altLang="zh-CN" b="1" dirty="0">
                <a:solidFill>
                  <a:schemeClr val="bg1"/>
                </a:solidFill>
                <a:latin typeface="MiSans Normal" panose="00000500000000000000" pitchFamily="2" charset="-122"/>
                <a:ea typeface="MiSans Normal" panose="00000500000000000000" pitchFamily="2" charset="-122"/>
                <a:cs typeface="+mn-ea"/>
                <a:sym typeface="+mn-lt"/>
              </a:rPr>
              <a:t>（</a:t>
            </a:r>
            <a:r>
              <a:rPr lang="zh-CN" altLang="en-US" b="1" dirty="0">
                <a:solidFill>
                  <a:schemeClr val="bg1"/>
                </a:solidFill>
                <a:latin typeface="MiSans Normal" panose="00000500000000000000" pitchFamily="2" charset="-122"/>
                <a:ea typeface="MiSans Normal" panose="00000500000000000000" pitchFamily="2" charset="-122"/>
                <a:cs typeface="+mn-ea"/>
                <a:sym typeface="+mn-lt"/>
              </a:rPr>
              <a:t>一）老年人评估</a:t>
            </a:r>
            <a:endParaRPr lang="zh-CN" altLang="en-US" b="1" dirty="0">
              <a:solidFill>
                <a:schemeClr val="bg1"/>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bg1"/>
                </a:solidFill>
                <a:latin typeface="MiSans Normal" panose="00000500000000000000" pitchFamily="2" charset="-122"/>
                <a:ea typeface="MiSans Normal" panose="00000500000000000000" pitchFamily="2" charset="-122"/>
                <a:cs typeface="+mn-ea"/>
                <a:sym typeface="+mn-lt"/>
              </a:rPr>
              <a:t>1. </a:t>
            </a:r>
            <a:r>
              <a:rPr lang="zh-CN" altLang="en-US" sz="1600" dirty="0">
                <a:solidFill>
                  <a:schemeClr val="bg1"/>
                </a:solidFill>
                <a:latin typeface="MiSans Normal" panose="00000500000000000000" pitchFamily="2" charset="-122"/>
                <a:ea typeface="MiSans Normal" panose="00000500000000000000" pitchFamily="2" charset="-122"/>
                <a:cs typeface="+mn-ea"/>
                <a:sym typeface="+mn-lt"/>
              </a:rPr>
              <a:t>整体情况</a:t>
            </a:r>
            <a:r>
              <a:rPr lang="en-US" altLang="zh-CN" sz="1600" dirty="0">
                <a:solidFill>
                  <a:schemeClr val="bg1"/>
                </a:solidFill>
                <a:latin typeface="MiSans Normal" panose="00000500000000000000" pitchFamily="2" charset="-122"/>
                <a:ea typeface="MiSans Normal" panose="00000500000000000000" pitchFamily="2" charset="-122"/>
                <a:cs typeface="+mn-ea"/>
                <a:sym typeface="+mn-lt"/>
              </a:rPr>
              <a:t>：</a:t>
            </a:r>
            <a:r>
              <a:rPr lang="zh-CN" altLang="en-US" sz="1600" dirty="0">
                <a:solidFill>
                  <a:schemeClr val="bg1"/>
                </a:solidFill>
                <a:latin typeface="MiSans Normal" panose="00000500000000000000" pitchFamily="2" charset="-122"/>
                <a:ea typeface="MiSans Normal" panose="00000500000000000000" pitchFamily="2" charset="-122"/>
                <a:cs typeface="+mn-ea"/>
                <a:sym typeface="+mn-lt"/>
              </a:rPr>
              <a:t>病情、意识状态、合作程度、沟通能力、对清洁头发的认知程度和梳洗习惯。</a:t>
            </a:r>
            <a:endParaRPr lang="zh-CN" altLang="en-US" sz="1600" dirty="0">
              <a:solidFill>
                <a:schemeClr val="bg1"/>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bg1"/>
                </a:solidFill>
                <a:latin typeface="MiSans Normal" panose="00000500000000000000" pitchFamily="2" charset="-122"/>
                <a:ea typeface="MiSans Normal" panose="00000500000000000000" pitchFamily="2" charset="-122"/>
                <a:cs typeface="+mn-ea"/>
                <a:sym typeface="+mn-lt"/>
              </a:rPr>
              <a:t>2. </a:t>
            </a:r>
            <a:r>
              <a:rPr lang="zh-CN" altLang="en-US" sz="1600" dirty="0">
                <a:solidFill>
                  <a:schemeClr val="bg1"/>
                </a:solidFill>
                <a:latin typeface="MiSans Normal" panose="00000500000000000000" pitchFamily="2" charset="-122"/>
                <a:ea typeface="MiSans Normal" panose="00000500000000000000" pitchFamily="2" charset="-122"/>
                <a:cs typeface="+mn-ea"/>
                <a:sym typeface="+mn-lt"/>
              </a:rPr>
              <a:t>局部情况</a:t>
            </a:r>
            <a:r>
              <a:rPr lang="en-US" altLang="zh-CN" sz="1600" dirty="0">
                <a:solidFill>
                  <a:schemeClr val="bg1"/>
                </a:solidFill>
                <a:latin typeface="MiSans Normal" panose="00000500000000000000" pitchFamily="2" charset="-122"/>
                <a:ea typeface="MiSans Normal" panose="00000500000000000000" pitchFamily="2" charset="-122"/>
                <a:cs typeface="+mn-ea"/>
                <a:sym typeface="+mn-lt"/>
              </a:rPr>
              <a:t>：</a:t>
            </a:r>
            <a:r>
              <a:rPr lang="zh-CN" altLang="en-US" sz="1600" dirty="0">
                <a:solidFill>
                  <a:schemeClr val="bg1"/>
                </a:solidFill>
                <a:latin typeface="MiSans Normal" panose="00000500000000000000" pitchFamily="2" charset="-122"/>
                <a:ea typeface="MiSans Normal" panose="00000500000000000000" pitchFamily="2" charset="-122"/>
                <a:cs typeface="+mn-ea"/>
                <a:sym typeface="+mn-lt"/>
              </a:rPr>
              <a:t>有无头部皮肤疾患或存在妨碍清洁头发的因素。</a:t>
            </a:r>
            <a:endParaRPr lang="zh-CN" altLang="en-US" sz="1600" dirty="0">
              <a:solidFill>
                <a:schemeClr val="bg1"/>
              </a:solidFill>
              <a:latin typeface="MiSans Normal" panose="00000500000000000000" pitchFamily="2" charset="-122"/>
              <a:ea typeface="MiSans Normal" panose="00000500000000000000" pitchFamily="2" charset="-122"/>
              <a:cs typeface="+mn-ea"/>
              <a:sym typeface="+mn-l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组合 69"/>
          <p:cNvGrpSpPr/>
          <p:nvPr/>
        </p:nvGrpSpPr>
        <p:grpSpPr>
          <a:xfrm>
            <a:off x="407533" y="562624"/>
            <a:ext cx="1550251" cy="576000"/>
            <a:chOff x="349477" y="620680"/>
            <a:chExt cx="1550251" cy="576000"/>
          </a:xfrm>
        </p:grpSpPr>
        <p:sp>
          <p:nvSpPr>
            <p:cNvPr id="71" name="矩形: 圆角 7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2</a:t>
              </a:r>
              <a:endParaRPr lang="en-US" altLang="zh-CN" sz="2800" dirty="0">
                <a:solidFill>
                  <a:schemeClr val="bg1"/>
                </a:solidFill>
                <a:latin typeface="思源宋体 CN Heavy" panose="02020900000000000000" pitchFamily="18" charset="-122"/>
                <a:ea typeface="思源宋体 CN Heavy" panose="02020900000000000000" pitchFamily="18" charset="-122"/>
              </a:endParaRPr>
            </a:p>
          </p:txBody>
        </p:sp>
        <p:sp>
          <p:nvSpPr>
            <p:cNvPr id="72" name="矩形 71"/>
            <p:cNvSpPr/>
            <p:nvPr/>
          </p:nvSpPr>
          <p:spPr>
            <a:xfrm>
              <a:off x="1005648" y="647070"/>
              <a:ext cx="8940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rPr>
                <a:t>梳头</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
        <p:nvSpPr>
          <p:cNvPr id="2" name="文本框 1" descr="7b0a202020202262756c6c6574223a20227b5c2263617465676f727949645c223a5c225c222c5c2274656d706c61746549645c223a32303233313731337d220a7d0a"/>
          <p:cNvSpPr txBox="1"/>
          <p:nvPr/>
        </p:nvSpPr>
        <p:spPr>
          <a:xfrm>
            <a:off x="1064260" y="1460500"/>
            <a:ext cx="7645400" cy="3937000"/>
          </a:xfrm>
          <a:prstGeom prst="rect">
            <a:avLst/>
          </a:prstGeom>
          <a:solidFill>
            <a:srgbClr val="417F54"/>
          </a:solidFill>
        </p:spPr>
        <p:txBody>
          <a:bodyPr wrap="square" rtlCol="0">
            <a:noAutofit/>
          </a:bodyPr>
          <a:p>
            <a:pPr lvl="0" algn="l">
              <a:lnSpc>
                <a:spcPct val="150000"/>
              </a:lnSpc>
              <a:buClrTx/>
              <a:buSzTx/>
              <a:buFontTx/>
            </a:pPr>
            <a:r>
              <a:rPr lang="en-US" altLang="zh-CN" sz="2000" dirty="0">
                <a:solidFill>
                  <a:schemeClr val="bg1"/>
                </a:solidFill>
                <a:latin typeface="MiSans Normal" panose="00000500000000000000" pitchFamily="2" charset="-122"/>
                <a:ea typeface="MiSans Normal" panose="00000500000000000000" pitchFamily="2" charset="-122"/>
                <a:cs typeface="+mn-ea"/>
                <a:sym typeface="+mn-ea"/>
              </a:rPr>
              <a:t>（</a:t>
            </a:r>
            <a:r>
              <a:rPr lang="zh-CN" altLang="en-US" sz="2000" dirty="0">
                <a:solidFill>
                  <a:schemeClr val="bg1"/>
                </a:solidFill>
                <a:latin typeface="MiSans Normal" panose="00000500000000000000" pitchFamily="2" charset="-122"/>
                <a:ea typeface="MiSans Normal" panose="00000500000000000000" pitchFamily="2" charset="-122"/>
                <a:cs typeface="+mn-ea"/>
                <a:sym typeface="+mn-ea"/>
              </a:rPr>
              <a:t>一</a:t>
            </a:r>
            <a:r>
              <a:rPr lang="en-US" altLang="zh-CN" sz="2000" dirty="0">
                <a:solidFill>
                  <a:schemeClr val="bg1"/>
                </a:solidFill>
                <a:latin typeface="MiSans Normal" panose="00000500000000000000" pitchFamily="2" charset="-122"/>
                <a:ea typeface="MiSans Normal" panose="00000500000000000000" pitchFamily="2" charset="-122"/>
                <a:cs typeface="+mn-ea"/>
                <a:sym typeface="+mn-ea"/>
              </a:rPr>
              <a:t>）</a:t>
            </a:r>
            <a:r>
              <a:rPr lang="zh-CN" altLang="en-US" sz="2000" dirty="0">
                <a:solidFill>
                  <a:schemeClr val="bg1"/>
                </a:solidFill>
                <a:latin typeface="MiSans Normal" panose="00000500000000000000" pitchFamily="2" charset="-122"/>
                <a:ea typeface="MiSans Normal" panose="00000500000000000000" pitchFamily="2" charset="-122"/>
                <a:cs typeface="+mn-ea"/>
                <a:sym typeface="+mn-ea"/>
              </a:rPr>
              <a:t>选用梳子的原则</a:t>
            </a:r>
            <a:r>
              <a:rPr lang="zh-CN" altLang="en-US" sz="2000" dirty="0">
                <a:solidFill>
                  <a:schemeClr val="bg1"/>
                </a:solidFill>
                <a:latin typeface="MiSans Normal" panose="00000500000000000000" pitchFamily="2" charset="-122"/>
                <a:ea typeface="MiSans Normal" panose="00000500000000000000" pitchFamily="2" charset="-122"/>
                <a:cs typeface="+mn-ea"/>
                <a:sym typeface="+mn-ea"/>
              </a:rPr>
              <a:t>：</a:t>
            </a:r>
            <a:endParaRPr lang="zh-CN" altLang="en-US" sz="2000" dirty="0">
              <a:solidFill>
                <a:schemeClr val="bg1"/>
              </a:solidFill>
              <a:latin typeface="MiSans Normal" panose="00000500000000000000" pitchFamily="2" charset="-122"/>
              <a:ea typeface="MiSans Normal" panose="00000500000000000000" pitchFamily="2" charset="-122"/>
              <a:cs typeface="+mn-ea"/>
              <a:sym typeface="+mn-ea"/>
            </a:endParaRPr>
          </a:p>
          <a:p>
            <a:pPr lvl="0" algn="l">
              <a:lnSpc>
                <a:spcPct val="150000"/>
              </a:lnSpc>
              <a:buClrTx/>
              <a:buSzTx/>
              <a:buFontTx/>
              <a:buBlip>
                <a:blip r:embed="rId1">
                  <a:extLst>
                    <a:ext uri="{96DAC541-7B7A-43D3-8B79-37D633B846F1}">
                      <asvg:svgBlip xmlns:asvg="http://schemas.microsoft.com/office/drawing/2016/SVG/main" r:embed="rId2"/>
                    </a:ext>
                  </a:extLst>
                </a:blip>
              </a:buBlip>
            </a:pPr>
            <a:r>
              <a:rPr lang="zh-CN" altLang="en-US" sz="2000" dirty="0">
                <a:solidFill>
                  <a:schemeClr val="bg1"/>
                </a:solidFill>
                <a:latin typeface="MiSans Normal" panose="00000500000000000000" pitchFamily="2" charset="-122"/>
                <a:ea typeface="MiSans Normal" panose="00000500000000000000" pitchFamily="2" charset="-122"/>
                <a:cs typeface="+mn-ea"/>
                <a:sym typeface="+mn-ea"/>
              </a:rPr>
              <a:t>质地</a:t>
            </a:r>
            <a:r>
              <a:rPr lang="zh-CN" altLang="en-US" sz="2000" dirty="0">
                <a:solidFill>
                  <a:schemeClr val="bg1"/>
                </a:solidFill>
                <a:latin typeface="MiSans Normal" panose="00000500000000000000" pitchFamily="2" charset="-122"/>
                <a:ea typeface="MiSans Normal" panose="00000500000000000000" pitchFamily="2" charset="-122"/>
                <a:cs typeface="+mn-ea"/>
                <a:sym typeface="+mn-ea"/>
              </a:rPr>
              <a:t>：</a:t>
            </a:r>
            <a:r>
              <a:rPr lang="zh-CN" altLang="en-US" sz="2000" dirty="0">
                <a:solidFill>
                  <a:schemeClr val="bg1"/>
                </a:solidFill>
                <a:latin typeface="MiSans Normal" panose="00000500000000000000" pitchFamily="2" charset="-122"/>
                <a:ea typeface="MiSans Normal" panose="00000500000000000000" pitchFamily="2" charset="-122"/>
                <a:cs typeface="+mn-ea"/>
                <a:sym typeface="+mn-ea"/>
              </a:rPr>
              <a:t>选择的梳子以耐热、有弹性、不扎手、梳齿圆且没有毛刺为宜</a:t>
            </a:r>
            <a:endParaRPr lang="zh-CN" altLang="en-US" sz="2000" dirty="0">
              <a:solidFill>
                <a:schemeClr val="bg1"/>
              </a:solidFill>
              <a:latin typeface="MiSans Normal" panose="00000500000000000000" pitchFamily="2" charset="-122"/>
              <a:ea typeface="MiSans Normal" panose="00000500000000000000" pitchFamily="2" charset="-122"/>
              <a:cs typeface="+mn-ea"/>
              <a:sym typeface="+mn-ea"/>
            </a:endParaRPr>
          </a:p>
          <a:p>
            <a:pPr lvl="0" algn="l">
              <a:lnSpc>
                <a:spcPct val="150000"/>
              </a:lnSpc>
              <a:buClrTx/>
              <a:buSzTx/>
              <a:buFontTx/>
              <a:buBlip>
                <a:blip r:embed="rId1">
                  <a:extLst>
                    <a:ext uri="{96DAC541-7B7A-43D3-8B79-37D633B846F1}">
                      <asvg:svgBlip xmlns:asvg="http://schemas.microsoft.com/office/drawing/2016/SVG/main" r:embed="rId2"/>
                    </a:ext>
                  </a:extLst>
                </a:blip>
              </a:buBlip>
            </a:pPr>
            <a:r>
              <a:rPr lang="zh-CN" altLang="en-US" sz="2000" dirty="0">
                <a:solidFill>
                  <a:schemeClr val="bg1"/>
                </a:solidFill>
                <a:latin typeface="MiSans Normal" panose="00000500000000000000" pitchFamily="2" charset="-122"/>
                <a:ea typeface="MiSans Normal" panose="00000500000000000000" pitchFamily="2" charset="-122"/>
                <a:cs typeface="+mn-ea"/>
                <a:sym typeface="+mn-ea"/>
              </a:rPr>
              <a:t>性能</a:t>
            </a:r>
            <a:r>
              <a:rPr lang="zh-CN" altLang="en-US" sz="2000" dirty="0">
                <a:solidFill>
                  <a:schemeClr val="bg1"/>
                </a:solidFill>
                <a:latin typeface="MiSans Normal" panose="00000500000000000000" pitchFamily="2" charset="-122"/>
                <a:ea typeface="MiSans Normal" panose="00000500000000000000" pitchFamily="2" charset="-122"/>
                <a:cs typeface="+mn-ea"/>
                <a:sym typeface="+mn-ea"/>
              </a:rPr>
              <a:t>：</a:t>
            </a:r>
            <a:r>
              <a:rPr lang="zh-CN" altLang="en-US" sz="2000" dirty="0">
                <a:solidFill>
                  <a:schemeClr val="bg1"/>
                </a:solidFill>
                <a:latin typeface="MiSans Normal" panose="00000500000000000000" pitchFamily="2" charset="-122"/>
                <a:ea typeface="MiSans Normal" panose="00000500000000000000" pitchFamily="2" charset="-122"/>
                <a:cs typeface="+mn-ea"/>
                <a:sym typeface="+mn-ea"/>
              </a:rPr>
              <a:t>梳子应易梳理卷曲秀发而不伤肤质；梳齿不必过密，梳发时才不会损害发丝。</a:t>
            </a:r>
            <a:endParaRPr lang="zh-CN" altLang="en-US" sz="2000" dirty="0">
              <a:solidFill>
                <a:schemeClr val="bg1"/>
              </a:solidFill>
              <a:latin typeface="MiSans Normal" panose="00000500000000000000" pitchFamily="2" charset="-122"/>
              <a:ea typeface="MiSans Normal" panose="00000500000000000000" pitchFamily="2" charset="-122"/>
              <a:cs typeface="+mn-ea"/>
              <a:sym typeface="+mn-ea"/>
            </a:endParaRPr>
          </a:p>
          <a:p>
            <a:pPr lvl="0" algn="l">
              <a:lnSpc>
                <a:spcPct val="150000"/>
              </a:lnSpc>
              <a:buClrTx/>
              <a:buSzTx/>
              <a:buFontTx/>
            </a:pPr>
            <a:r>
              <a:rPr lang="en-US" altLang="zh-CN" sz="2000" dirty="0">
                <a:solidFill>
                  <a:schemeClr val="bg1"/>
                </a:solidFill>
                <a:latin typeface="MiSans Normal" panose="00000500000000000000" pitchFamily="2" charset="-122"/>
                <a:ea typeface="MiSans Normal" panose="00000500000000000000" pitchFamily="2" charset="-122"/>
                <a:cs typeface="+mn-ea"/>
                <a:sym typeface="+mn-lt"/>
              </a:rPr>
              <a:t>（</a:t>
            </a:r>
            <a:r>
              <a:rPr lang="zh-CN" altLang="en-US" sz="2000" dirty="0">
                <a:solidFill>
                  <a:schemeClr val="bg1"/>
                </a:solidFill>
                <a:latin typeface="MiSans Normal" panose="00000500000000000000" pitchFamily="2" charset="-122"/>
                <a:ea typeface="MiSans Normal" panose="00000500000000000000" pitchFamily="2" charset="-122"/>
                <a:cs typeface="+mn-ea"/>
                <a:sym typeface="+mn-lt"/>
              </a:rPr>
              <a:t>二</a:t>
            </a:r>
            <a:r>
              <a:rPr lang="en-US" altLang="zh-CN" sz="2000" dirty="0">
                <a:solidFill>
                  <a:schemeClr val="bg1"/>
                </a:solidFill>
                <a:latin typeface="MiSans Normal" panose="00000500000000000000" pitchFamily="2" charset="-122"/>
                <a:ea typeface="MiSans Normal" panose="00000500000000000000" pitchFamily="2" charset="-122"/>
                <a:cs typeface="+mn-ea"/>
                <a:sym typeface="+mn-lt"/>
              </a:rPr>
              <a:t>）</a:t>
            </a:r>
            <a:r>
              <a:rPr lang="zh-CN" altLang="en-US" sz="2000" dirty="0">
                <a:solidFill>
                  <a:schemeClr val="bg1"/>
                </a:solidFill>
                <a:latin typeface="MiSans Normal" panose="00000500000000000000" pitchFamily="2" charset="-122"/>
                <a:ea typeface="MiSans Normal" panose="00000500000000000000" pitchFamily="2" charset="-122"/>
                <a:cs typeface="+mn-ea"/>
                <a:sym typeface="+mn-lt"/>
              </a:rPr>
              <a:t>保持梳子清洁</a:t>
            </a:r>
            <a:endParaRPr lang="zh-CN" altLang="en-US" sz="2000" dirty="0">
              <a:solidFill>
                <a:schemeClr val="bg1"/>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2000" dirty="0">
                <a:solidFill>
                  <a:schemeClr val="bg1"/>
                </a:solidFill>
                <a:latin typeface="MiSans Normal" panose="00000500000000000000" pitchFamily="2" charset="-122"/>
                <a:ea typeface="MiSans Normal" panose="00000500000000000000" pitchFamily="2" charset="-122"/>
                <a:cs typeface="+mn-ea"/>
                <a:sym typeface="+mn-lt"/>
              </a:rPr>
              <a:t>（</a:t>
            </a:r>
            <a:r>
              <a:rPr lang="zh-CN" altLang="en-US" sz="2000" dirty="0">
                <a:solidFill>
                  <a:schemeClr val="bg1"/>
                </a:solidFill>
                <a:latin typeface="MiSans Normal" panose="00000500000000000000" pitchFamily="2" charset="-122"/>
                <a:ea typeface="MiSans Normal" panose="00000500000000000000" pitchFamily="2" charset="-122"/>
                <a:cs typeface="+mn-ea"/>
                <a:sym typeface="+mn-lt"/>
              </a:rPr>
              <a:t>三</a:t>
            </a:r>
            <a:r>
              <a:rPr lang="en-US" altLang="zh-CN" sz="2000" dirty="0">
                <a:solidFill>
                  <a:schemeClr val="bg1"/>
                </a:solidFill>
                <a:latin typeface="MiSans Normal" panose="00000500000000000000" pitchFamily="2" charset="-122"/>
                <a:ea typeface="MiSans Normal" panose="00000500000000000000" pitchFamily="2" charset="-122"/>
                <a:cs typeface="+mn-ea"/>
                <a:sym typeface="+mn-lt"/>
              </a:rPr>
              <a:t>）</a:t>
            </a:r>
            <a:r>
              <a:rPr lang="zh-CN" altLang="en-US" sz="2000" dirty="0">
                <a:solidFill>
                  <a:schemeClr val="bg1"/>
                </a:solidFill>
                <a:latin typeface="MiSans Normal" panose="00000500000000000000" pitchFamily="2" charset="-122"/>
                <a:ea typeface="MiSans Normal" panose="00000500000000000000" pitchFamily="2" charset="-122"/>
                <a:cs typeface="+mn-ea"/>
                <a:sym typeface="+mn-lt"/>
              </a:rPr>
              <a:t>正确的梳头方法</a:t>
            </a:r>
            <a:endParaRPr lang="zh-CN" altLang="en-US" sz="2000" dirty="0">
              <a:solidFill>
                <a:schemeClr val="bg1"/>
              </a:solidFill>
              <a:latin typeface="MiSans Normal" panose="00000500000000000000" pitchFamily="2" charset="-122"/>
              <a:ea typeface="MiSans Normal" panose="00000500000000000000" pitchFamily="2" charset="-122"/>
              <a:cs typeface="+mn-ea"/>
              <a:sym typeface="+mn-lt"/>
            </a:endParaRPr>
          </a:p>
          <a:p>
            <a:pPr>
              <a:lnSpc>
                <a:spcPct val="150000"/>
              </a:lnSpc>
              <a:buBlip>
                <a:blip r:embed="rId1">
                  <a:extLst>
                    <a:ext uri="{96DAC541-7B7A-43D3-8B79-37D633B846F1}">
                      <asvg:svgBlip xmlns:asvg="http://schemas.microsoft.com/office/drawing/2016/SVG/main" r:embed="rId2"/>
                    </a:ext>
                  </a:extLst>
                </a:blip>
              </a:buBlip>
            </a:pPr>
            <a:r>
              <a:rPr lang="zh-CN" altLang="en-US" sz="2000" dirty="0">
                <a:solidFill>
                  <a:schemeClr val="bg1"/>
                </a:solidFill>
                <a:latin typeface="MiSans Normal" panose="00000500000000000000" pitchFamily="2" charset="-122"/>
                <a:ea typeface="MiSans Normal" panose="00000500000000000000" pitchFamily="2" charset="-122"/>
                <a:cs typeface="+mn-ea"/>
                <a:sym typeface="+mn-lt"/>
              </a:rPr>
              <a:t>不可用力过大，不可硬拉</a:t>
            </a:r>
            <a:endParaRPr lang="zh-CN" altLang="en-US" sz="2000" dirty="0">
              <a:solidFill>
                <a:schemeClr val="bg1"/>
              </a:solidFill>
              <a:latin typeface="MiSans Normal" panose="00000500000000000000" pitchFamily="2" charset="-122"/>
              <a:ea typeface="MiSans Normal" panose="00000500000000000000" pitchFamily="2" charset="-122"/>
              <a:cs typeface="+mn-ea"/>
              <a:sym typeface="+mn-lt"/>
            </a:endParaRPr>
          </a:p>
          <a:p>
            <a:pPr lvl="0" algn="l">
              <a:lnSpc>
                <a:spcPct val="150000"/>
              </a:lnSpc>
              <a:buClrTx/>
              <a:buSzTx/>
              <a:buFontTx/>
            </a:pPr>
            <a:endParaRPr lang="zh-CN" altLang="en-US" dirty="0">
              <a:solidFill>
                <a:schemeClr val="bg1"/>
              </a:solidFill>
              <a:latin typeface="MiSans Normal" panose="00000500000000000000" pitchFamily="2" charset="-122"/>
              <a:ea typeface="MiSans Normal" panose="00000500000000000000" pitchFamily="2" charset="-122"/>
              <a:cs typeface="+mn-ea"/>
              <a:sym typeface="+mn-lt"/>
            </a:endParaRPr>
          </a:p>
          <a:p>
            <a:pPr lvl="0" algn="l">
              <a:lnSpc>
                <a:spcPct val="150000"/>
              </a:lnSpc>
              <a:buClrTx/>
              <a:buSzTx/>
              <a:buFontTx/>
            </a:pPr>
            <a:endParaRPr lang="zh-CN" altLang="en-US" dirty="0">
              <a:solidFill>
                <a:schemeClr val="bg1"/>
              </a:solidFill>
              <a:latin typeface="MiSans Normal" panose="00000500000000000000" pitchFamily="2" charset="-122"/>
              <a:ea typeface="MiSans Normal" panose="00000500000000000000" pitchFamily="2" charset="-122"/>
              <a:cs typeface="+mn-ea"/>
              <a:sym typeface="+mn-l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407533" y="562624"/>
            <a:ext cx="4039451" cy="576000"/>
            <a:chOff x="349477" y="620680"/>
            <a:chExt cx="4039451" cy="576000"/>
          </a:xfrm>
        </p:grpSpPr>
        <p:sp>
          <p:nvSpPr>
            <p:cNvPr id="24" name="矩形: 圆角 2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3</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25" name="矩形 24"/>
            <p:cNvSpPr/>
            <p:nvPr/>
          </p:nvSpPr>
          <p:spPr>
            <a:xfrm>
              <a:off x="1005648" y="647070"/>
              <a:ext cx="33832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sz="2800" dirty="0">
                  <a:solidFill>
                    <a:srgbClr val="417F54"/>
                  </a:solidFill>
                  <a:latin typeface="思源宋体 CN Heavy" panose="02020900000000000000" pitchFamily="18" charset="-122"/>
                  <a:ea typeface="思源宋体 CN Heavy" panose="02020900000000000000" pitchFamily="18" charset="-122"/>
                </a:rPr>
                <a:t>清洁头发的</a:t>
              </a:r>
              <a:r>
                <a:rPr lang="zh-CN" altLang="en-US" sz="2800" dirty="0">
                  <a:solidFill>
                    <a:srgbClr val="417F54"/>
                  </a:solidFill>
                  <a:latin typeface="思源宋体 CN Heavy" panose="02020900000000000000" pitchFamily="18" charset="-122"/>
                  <a:ea typeface="思源宋体 CN Heavy" panose="02020900000000000000" pitchFamily="18" charset="-122"/>
                  <a:sym typeface="+mn-lt"/>
                </a:rPr>
                <a:t>操作步骤</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
        <p:nvSpPr>
          <p:cNvPr id="3" name="文本框 2"/>
          <p:cNvSpPr txBox="1"/>
          <p:nvPr/>
        </p:nvSpPr>
        <p:spPr>
          <a:xfrm>
            <a:off x="3697605" y="1757045"/>
            <a:ext cx="7585710" cy="351282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（一）准备工作</a:t>
            </a:r>
            <a:r>
              <a:rPr lang="en-US" altLang="zh-CN"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照护者准备</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老年人准备</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环境准备</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物品准备</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（二）床上洗头的方法</a:t>
            </a:r>
            <a:r>
              <a:rPr lang="en-US" altLang="zh-CN"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endParaRPr lang="en-US" altLang="zh-CN"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 </a:t>
            </a:r>
            <a:r>
              <a:rPr lang="zh-CN" altLang="en-US"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评估</a:t>
            </a:r>
            <a:r>
              <a:rPr lang="en-US" altLang="zh-CN"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身体状况</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疾病情况</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头发卫生状况</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endPar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 </a:t>
            </a:r>
            <a:r>
              <a:rPr lang="zh-CN" altLang="en-US"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操作步骤</a:t>
            </a:r>
            <a:r>
              <a:rPr lang="en-US" altLang="zh-CN"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endParaRPr lang="en-US" altLang="zh-CN"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放置洗头工具</a:t>
            </a:r>
            <a:endPar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床上洗头准备</a:t>
            </a:r>
            <a:endPar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3</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）清洗头发</a:t>
            </a:r>
            <a:endPar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4</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）擦干头发</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pic>
        <p:nvPicPr>
          <p:cNvPr id="2" name="图片 1"/>
          <p:cNvPicPr>
            <a:picLocks noChangeAspect="1"/>
          </p:cNvPicPr>
          <p:nvPr/>
        </p:nvPicPr>
        <p:blipFill>
          <a:blip r:embed="rId1"/>
          <a:stretch>
            <a:fillRect/>
          </a:stretch>
        </p:blipFill>
        <p:spPr>
          <a:xfrm>
            <a:off x="9197340" y="3281045"/>
            <a:ext cx="2846705" cy="338328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6095999" y="2758587"/>
            <a:ext cx="5480575" cy="2677365"/>
            <a:chOff x="6095999" y="2119660"/>
            <a:chExt cx="5480575" cy="2677365"/>
          </a:xfrm>
        </p:grpSpPr>
        <p:sp>
          <p:nvSpPr>
            <p:cNvPr id="9" name="文本框 14"/>
            <p:cNvSpPr txBox="1"/>
            <p:nvPr/>
          </p:nvSpPr>
          <p:spPr bwMode="auto">
            <a:xfrm>
              <a:off x="6095999" y="2119660"/>
              <a:ext cx="5480575" cy="768350"/>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buClrTx/>
                <a:buSzTx/>
                <a:buFontTx/>
              </a:pPr>
              <a:r>
                <a:rPr lang="zh-CN" altLang="en-US" sz="4400" b="1"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剃须</a:t>
              </a:r>
              <a:endParaRPr lang="zh-CN" altLang="en-US" sz="4400" b="1"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grpSp>
          <p:nvGrpSpPr>
            <p:cNvPr id="11" name="组合 10"/>
            <p:cNvGrpSpPr/>
            <p:nvPr/>
          </p:nvGrpSpPr>
          <p:grpSpPr>
            <a:xfrm>
              <a:off x="6095999" y="4246169"/>
              <a:ext cx="1741124" cy="550856"/>
              <a:chOff x="1988130" y="4105193"/>
              <a:chExt cx="1741124" cy="550856"/>
            </a:xfrm>
          </p:grpSpPr>
          <p:sp>
            <p:nvSpPr>
              <p:cNvPr id="12" name="图形 203"/>
              <p:cNvSpPr/>
              <p:nvPr/>
            </p:nvSpPr>
            <p:spPr>
              <a:xfrm>
                <a:off x="1988130" y="4105193"/>
                <a:ext cx="1741124" cy="550856"/>
              </a:xfrm>
              <a:prstGeom prst="roundRect">
                <a:avLst>
                  <a:gd name="adj" fmla="val 50000"/>
                </a:avLst>
              </a:prstGeom>
              <a:solidFill>
                <a:srgbClr val="9E3537"/>
              </a:solidFill>
              <a:ln w="9525" cap="flat">
                <a:noFill/>
                <a:prstDash val="solid"/>
                <a:miter/>
              </a:ln>
              <a:effectLst>
                <a:outerShdw blurRad="127000" dist="127000" dir="5400000" algn="ctr" rotWithShape="0">
                  <a:srgbClr val="9E3537">
                    <a:alpha val="15000"/>
                  </a:srgbClr>
                </a:outerShdw>
              </a:effectLst>
            </p:spPr>
            <p:txBody>
              <a:bodyPr rtlCol="0" anchor="ctr"/>
              <a:lstStyle/>
              <a:p>
                <a:endParaRPr lang="zh-CN" altLang="en-US">
                  <a:solidFill>
                    <a:srgbClr val="D77061"/>
                  </a:solidFill>
                  <a:latin typeface="思源宋体 CN Heavy" panose="02020900000000000000" pitchFamily="18" charset="-122"/>
                  <a:ea typeface="思源宋体 CN Heavy" panose="02020900000000000000" pitchFamily="18" charset="-122"/>
                </a:endParaRPr>
              </a:p>
            </p:txBody>
          </p:sp>
          <p:sp>
            <p:nvSpPr>
              <p:cNvPr id="13" name="文本框 12"/>
              <p:cNvSpPr txBox="1"/>
              <p:nvPr/>
            </p:nvSpPr>
            <p:spPr>
              <a:xfrm>
                <a:off x="1988130" y="4195955"/>
                <a:ext cx="1741124" cy="36830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dirty="0">
                    <a:solidFill>
                      <a:schemeClr val="bg1"/>
                    </a:solidFill>
                    <a:latin typeface="思源宋体 CN Heavy" panose="02020900000000000000" pitchFamily="18" charset="-122"/>
                    <a:ea typeface="思源宋体 CN Heavy" panose="02020900000000000000" pitchFamily="18" charset="-122"/>
                  </a:rPr>
                  <a:t>第</a:t>
                </a:r>
                <a:r>
                  <a:rPr lang="zh-CN" altLang="en-US" dirty="0">
                    <a:solidFill>
                      <a:schemeClr val="bg1"/>
                    </a:solidFill>
                    <a:latin typeface="思源宋体 CN Heavy" panose="02020900000000000000" pitchFamily="18" charset="-122"/>
                    <a:ea typeface="思源宋体 CN Heavy" panose="02020900000000000000" pitchFamily="18" charset="-122"/>
                  </a:rPr>
                  <a:t>四部分</a:t>
                </a:r>
                <a:endParaRPr kumimoji="0" lang="zh-CN" altLang="en-US"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grpSp>
      </p:grpSp>
      <p:sp>
        <p:nvSpPr>
          <p:cNvPr id="17" name="文本框 16"/>
          <p:cNvSpPr txBox="1"/>
          <p:nvPr/>
        </p:nvSpPr>
        <p:spPr>
          <a:xfrm>
            <a:off x="6095999" y="1636877"/>
            <a:ext cx="944880" cy="1014730"/>
          </a:xfrm>
          <a:prstGeom prst="rect">
            <a:avLst/>
          </a:prstGeom>
          <a:noFill/>
          <a:ln>
            <a:noFill/>
          </a:ln>
        </p:spPr>
        <p:txBody>
          <a:bodyPr wrap="none" rtlCol="0">
            <a:spAutoFit/>
          </a:bodyPr>
          <a:lstStyle/>
          <a:p>
            <a:r>
              <a:rPr lang="en-US" altLang="zh-CN" sz="6000" dirty="0">
                <a:ln>
                  <a:solidFill>
                    <a:srgbClr val="417F54"/>
                  </a:solidFill>
                </a:ln>
                <a:noFill/>
                <a:latin typeface="思源宋体 CN Heavy" panose="02020900000000000000" pitchFamily="18" charset="-122"/>
                <a:ea typeface="思源宋体 CN Heavy" panose="02020900000000000000" pitchFamily="18" charset="-122"/>
              </a:rPr>
              <a:t>04</a:t>
            </a:r>
            <a:endParaRPr lang="zh-CN" altLang="en-US" sz="6000" dirty="0">
              <a:ln>
                <a:solidFill>
                  <a:srgbClr val="417F54"/>
                </a:solidFill>
              </a:ln>
              <a:noFill/>
              <a:latin typeface="思源宋体 CN Heavy" panose="02020900000000000000" pitchFamily="18" charset="-122"/>
              <a:ea typeface="思源宋体 CN Heavy" panose="02020900000000000000" pitchFamily="18"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3570605" y="3494405"/>
            <a:ext cx="8114665" cy="1922780"/>
          </a:xfrm>
          <a:prstGeom prst="rect">
            <a:avLst/>
          </a:prstGeom>
          <a:solidFill>
            <a:srgbClr val="9E3537"/>
          </a:solid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b="1" dirty="0">
                <a:solidFill>
                  <a:schemeClr val="bg1"/>
                </a:solidFill>
                <a:latin typeface="MiSans Normal" panose="00000500000000000000" pitchFamily="2" charset="-122"/>
                <a:ea typeface="MiSans Normal" panose="00000500000000000000" pitchFamily="2" charset="-122"/>
                <a:cs typeface="+mn-ea"/>
                <a:sym typeface="+mn-lt"/>
              </a:rPr>
              <a:t>（二）环境评估</a:t>
            </a:r>
            <a:endParaRPr lang="zh-CN" altLang="en-US" b="1" dirty="0">
              <a:solidFill>
                <a:schemeClr val="bg1"/>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dirty="0">
                <a:solidFill>
                  <a:schemeClr val="bg1"/>
                </a:solidFill>
                <a:latin typeface="MiSans Normal" panose="00000500000000000000" pitchFamily="2" charset="-122"/>
                <a:ea typeface="MiSans Normal" panose="00000500000000000000" pitchFamily="2" charset="-122"/>
                <a:cs typeface="+mn-ea"/>
                <a:sym typeface="+mn-lt"/>
              </a:rPr>
              <a:t>环境整洁、舒适、安静、安全，关闭门窗。</a:t>
            </a:r>
            <a:endParaRPr lang="zh-CN" altLang="en-US" dirty="0">
              <a:solidFill>
                <a:schemeClr val="bg1"/>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b="1" dirty="0">
                <a:solidFill>
                  <a:schemeClr val="bg1"/>
                </a:solidFill>
                <a:latin typeface="MiSans Normal" panose="00000500000000000000" pitchFamily="2" charset="-122"/>
                <a:ea typeface="MiSans Normal" panose="00000500000000000000" pitchFamily="2" charset="-122"/>
                <a:cs typeface="+mn-ea"/>
                <a:sym typeface="+mn-lt"/>
              </a:rPr>
              <a:t>（三）照护者准备</a:t>
            </a:r>
            <a:endParaRPr lang="zh-CN" altLang="en-US" b="1" dirty="0">
              <a:solidFill>
                <a:schemeClr val="bg1"/>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dirty="0">
                <a:solidFill>
                  <a:schemeClr val="bg1"/>
                </a:solidFill>
                <a:latin typeface="MiSans Normal" panose="00000500000000000000" pitchFamily="2" charset="-122"/>
                <a:ea typeface="MiSans Normal" panose="00000500000000000000" pitchFamily="2" charset="-122"/>
                <a:cs typeface="+mn-ea"/>
                <a:sym typeface="+mn-lt"/>
              </a:rPr>
              <a:t>洗净双手，戴口罩，准备物品。</a:t>
            </a:r>
            <a:endParaRPr lang="zh-CN" altLang="en-US" dirty="0">
              <a:solidFill>
                <a:schemeClr val="bg1"/>
              </a:solidFill>
              <a:latin typeface="MiSans Normal" panose="00000500000000000000" pitchFamily="2" charset="-122"/>
              <a:ea typeface="MiSans Normal" panose="00000500000000000000" pitchFamily="2" charset="-122"/>
              <a:cs typeface="+mn-ea"/>
              <a:sym typeface="+mn-lt"/>
            </a:endParaRPr>
          </a:p>
        </p:txBody>
      </p:sp>
      <p:grpSp>
        <p:nvGrpSpPr>
          <p:cNvPr id="23" name="组合 22"/>
          <p:cNvGrpSpPr/>
          <p:nvPr/>
        </p:nvGrpSpPr>
        <p:grpSpPr>
          <a:xfrm>
            <a:off x="407533" y="562624"/>
            <a:ext cx="2617051" cy="576000"/>
            <a:chOff x="349477" y="620680"/>
            <a:chExt cx="2617051" cy="576000"/>
          </a:xfrm>
        </p:grpSpPr>
        <p:sp>
          <p:nvSpPr>
            <p:cNvPr id="24" name="矩形: 圆角 2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1</a:t>
              </a:r>
              <a:endParaRPr lang="en-US" altLang="zh-CN" sz="2800" dirty="0">
                <a:solidFill>
                  <a:schemeClr val="bg1"/>
                </a:solidFill>
                <a:latin typeface="思源宋体 CN Heavy" panose="02020900000000000000" pitchFamily="18" charset="-122"/>
                <a:ea typeface="思源宋体 CN Heavy" panose="02020900000000000000" pitchFamily="18" charset="-122"/>
              </a:endParaRPr>
            </a:p>
          </p:txBody>
        </p:sp>
        <p:sp>
          <p:nvSpPr>
            <p:cNvPr id="25" name="矩形 24"/>
            <p:cNvSpPr/>
            <p:nvPr/>
          </p:nvSpPr>
          <p:spPr>
            <a:xfrm>
              <a:off x="1005648" y="647070"/>
              <a:ext cx="19608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a:buClrTx/>
                <a:buSzTx/>
                <a:buFontTx/>
              </a:pPr>
              <a:r>
                <a:rPr lang="zh-CN" altLang="en-US" sz="2800" dirty="0">
                  <a:solidFill>
                    <a:srgbClr val="417F54"/>
                  </a:solidFill>
                  <a:latin typeface="思源宋体 CN Heavy" panose="02020900000000000000" pitchFamily="18" charset="-122"/>
                  <a:ea typeface="思源宋体 CN Heavy" panose="02020900000000000000" pitchFamily="18" charset="-122"/>
                  <a:sym typeface="+mn-lt"/>
                </a:rPr>
                <a:t>评估及准备</a:t>
              </a:r>
              <a:endParaRPr lang="zh-CN" altLang="en-US" sz="2800" dirty="0">
                <a:solidFill>
                  <a:srgbClr val="417F54"/>
                </a:solidFill>
                <a:latin typeface="思源宋体 CN Heavy" panose="02020900000000000000" pitchFamily="18" charset="-122"/>
                <a:ea typeface="思源宋体 CN Heavy" panose="02020900000000000000" pitchFamily="18" charset="-122"/>
                <a:sym typeface="+mn-lt"/>
              </a:endParaRPr>
            </a:p>
          </p:txBody>
        </p:sp>
      </p:grpSp>
      <p:sp>
        <p:nvSpPr>
          <p:cNvPr id="2" name="文本框 1"/>
          <p:cNvSpPr txBox="1"/>
          <p:nvPr/>
        </p:nvSpPr>
        <p:spPr>
          <a:xfrm>
            <a:off x="3570605" y="1741170"/>
            <a:ext cx="8114665" cy="1527810"/>
          </a:xfrm>
          <a:prstGeom prst="rect">
            <a:avLst/>
          </a:prstGeom>
          <a:solidFill>
            <a:srgbClr val="417F54"/>
          </a:solidFill>
        </p:spPr>
        <p:txBody>
          <a:bodyPr wrap="square" rtlCol="0">
            <a:noAutofit/>
          </a:bodyPr>
          <a:p>
            <a:pPr>
              <a:lnSpc>
                <a:spcPct val="150000"/>
              </a:lnSpc>
            </a:pPr>
            <a:r>
              <a:rPr lang="zh-CN" altLang="en-US" b="1" dirty="0">
                <a:solidFill>
                  <a:schemeClr val="bg1"/>
                </a:solidFill>
                <a:latin typeface="MiSans Normal" panose="00000500000000000000" pitchFamily="2" charset="-122"/>
                <a:ea typeface="MiSans Normal" panose="00000500000000000000" pitchFamily="2" charset="-122"/>
                <a:cs typeface="+mn-ea"/>
                <a:sym typeface="+mn-lt"/>
              </a:rPr>
              <a:t>（一）老年人评估</a:t>
            </a:r>
            <a:endParaRPr lang="zh-CN" altLang="en-US" b="1" dirty="0">
              <a:solidFill>
                <a:schemeClr val="bg1"/>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dirty="0">
                <a:solidFill>
                  <a:schemeClr val="bg1"/>
                </a:solidFill>
                <a:latin typeface="MiSans Normal" panose="00000500000000000000" pitchFamily="2" charset="-122"/>
                <a:ea typeface="MiSans Normal" panose="00000500000000000000" pitchFamily="2" charset="-122"/>
                <a:cs typeface="+mn-ea"/>
                <a:sym typeface="+mn-lt"/>
              </a:rPr>
              <a:t>整体情况：病情、意识状态、合作程度、沟通能力、对剃须的认知程度和习惯。</a:t>
            </a:r>
            <a:endParaRPr lang="zh-CN" altLang="en-US" dirty="0">
              <a:solidFill>
                <a:schemeClr val="bg1"/>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dirty="0">
                <a:solidFill>
                  <a:schemeClr val="bg1"/>
                </a:solidFill>
                <a:latin typeface="MiSans Normal" panose="00000500000000000000" pitchFamily="2" charset="-122"/>
                <a:ea typeface="MiSans Normal" panose="00000500000000000000" pitchFamily="2" charset="-122"/>
                <a:cs typeface="+mn-ea"/>
                <a:sym typeface="+mn-lt"/>
              </a:rPr>
              <a:t>局部情况：有无面部皮肤疾病。</a:t>
            </a:r>
            <a:endParaRPr lang="zh-CN" altLang="en-US" dirty="0">
              <a:solidFill>
                <a:schemeClr val="bg1"/>
              </a:solidFill>
              <a:latin typeface="MiSans Normal" panose="00000500000000000000" pitchFamily="2" charset="-122"/>
              <a:ea typeface="MiSans Normal" panose="00000500000000000000" pitchFamily="2" charset="-122"/>
              <a:cs typeface="+mn-ea"/>
              <a:sym typeface="+mn-l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descr="7b0a202020202262756c6c6574223a20227b5c2263617465676f727949645c223a5c225c222c5c2274656d706c61746549645c223a32303233313731337d220a7d0a"/>
          <p:cNvGrpSpPr/>
          <p:nvPr/>
        </p:nvGrpSpPr>
        <p:grpSpPr>
          <a:xfrm>
            <a:off x="407670" y="1693545"/>
            <a:ext cx="8469630" cy="4406900"/>
            <a:chOff x="733053" y="1956523"/>
            <a:chExt cx="6375457" cy="4406801"/>
          </a:xfrm>
        </p:grpSpPr>
        <p:cxnSp>
          <p:nvCxnSpPr>
            <p:cNvPr id="46" name="直接连接符 45"/>
            <p:cNvCxnSpPr/>
            <p:nvPr/>
          </p:nvCxnSpPr>
          <p:spPr>
            <a:xfrm>
              <a:off x="1381070" y="2772083"/>
              <a:ext cx="0" cy="449943"/>
            </a:xfrm>
            <a:prstGeom prst="line">
              <a:avLst/>
            </a:prstGeom>
            <a:ln>
              <a:solidFill>
                <a:srgbClr val="417F54"/>
              </a:solidFill>
              <a:headEnd type="none"/>
              <a:tailEnd type="stealth"/>
            </a:ln>
          </p:spPr>
          <p:style>
            <a:lnRef idx="1">
              <a:schemeClr val="accent1"/>
            </a:lnRef>
            <a:fillRef idx="0">
              <a:schemeClr val="accent1"/>
            </a:fillRef>
            <a:effectRef idx="0">
              <a:schemeClr val="accent1"/>
            </a:effectRef>
            <a:fontRef idx="minor">
              <a:schemeClr val="tx1"/>
            </a:fontRef>
          </p:style>
        </p:cxnSp>
        <p:sp>
          <p:nvSpPr>
            <p:cNvPr id="52" name="圆角矩形 17"/>
            <p:cNvSpPr/>
            <p:nvPr/>
          </p:nvSpPr>
          <p:spPr>
            <a:xfrm>
              <a:off x="733053" y="1957158"/>
              <a:ext cx="1295836" cy="611491"/>
            </a:xfrm>
            <a:prstGeom prst="roundRect">
              <a:avLst>
                <a:gd name="adj" fmla="val 50000"/>
              </a:avLst>
            </a:prstGeom>
            <a:solidFill>
              <a:srgbClr val="417F54"/>
            </a:solidFill>
            <a:ln w="9525">
              <a:noFill/>
            </a:ln>
            <a:effectLst>
              <a:outerShdw blurRad="127000" dist="127000" dir="2700000" algn="ctr" rotWithShape="0">
                <a:srgbClr val="417F54">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MiSans Normal" panose="00000500000000000000" pitchFamily="2" charset="-122"/>
                  <a:ea typeface="MiSans Normal" panose="00000500000000000000" pitchFamily="2" charset="-122"/>
                  <a:cs typeface="+mn-ea"/>
                  <a:sym typeface="+mn-lt"/>
                </a:rPr>
                <a:t>整体流程</a:t>
              </a:r>
              <a:endParaRPr lang="zh-CN" altLang="en-US" sz="2400" b="1"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54" name="文本框 53"/>
            <p:cNvSpPr txBox="1"/>
            <p:nvPr/>
          </p:nvSpPr>
          <p:spPr>
            <a:xfrm>
              <a:off x="2145997" y="1956523"/>
              <a:ext cx="4962513" cy="611491"/>
            </a:xfrm>
            <a:prstGeom prst="rect">
              <a:avLst/>
            </a:prstGeom>
            <a:solidFill>
              <a:srgbClr val="417F54"/>
            </a:solid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000" dirty="0">
                  <a:solidFill>
                    <a:schemeClr val="bg1"/>
                  </a:solidFill>
                  <a:latin typeface="MiSans Normal" panose="00000500000000000000" pitchFamily="2" charset="-122"/>
                  <a:ea typeface="MiSans Normal" panose="00000500000000000000" pitchFamily="2" charset="-122"/>
                  <a:cs typeface="+mn-ea"/>
                  <a:sym typeface="+mn-lt"/>
                </a:rPr>
                <a:t>做准备工作</a:t>
              </a:r>
              <a:r>
                <a:rPr lang="en-US" altLang="en-US" sz="2000" dirty="0">
                  <a:solidFill>
                    <a:schemeClr val="bg1"/>
                  </a:solidFill>
                  <a:latin typeface="MiSans Normal" panose="00000500000000000000" pitchFamily="2" charset="-122"/>
                  <a:ea typeface="MiSans Normal" panose="00000500000000000000" pitchFamily="2" charset="-122"/>
                  <a:cs typeface="+mn-ea"/>
                  <a:sym typeface="+mn-lt"/>
                </a:rPr>
                <a:t>→</a:t>
              </a:r>
              <a:r>
                <a:rPr lang="zh-CN" altLang="en-US" sz="2000" dirty="0">
                  <a:solidFill>
                    <a:schemeClr val="bg1"/>
                  </a:solidFill>
                  <a:latin typeface="MiSans Normal" panose="00000500000000000000" pitchFamily="2" charset="-122"/>
                  <a:ea typeface="MiSans Normal" panose="00000500000000000000" pitchFamily="2" charset="-122"/>
                  <a:cs typeface="+mn-ea"/>
                  <a:sym typeface="+mn-lt"/>
                </a:rPr>
                <a:t>沟通</a:t>
              </a:r>
              <a:r>
                <a:rPr lang="en-US" altLang="en-US" sz="2000" dirty="0">
                  <a:solidFill>
                    <a:schemeClr val="bg1"/>
                  </a:solidFill>
                  <a:latin typeface="MiSans Normal" panose="00000500000000000000" pitchFamily="2" charset="-122"/>
                  <a:ea typeface="MiSans Normal" panose="00000500000000000000" pitchFamily="2" charset="-122"/>
                  <a:cs typeface="+mn-ea"/>
                  <a:sym typeface="+mn-lt"/>
                </a:rPr>
                <a:t>→</a:t>
              </a:r>
              <a:r>
                <a:rPr lang="zh-CN" altLang="en-US" sz="2000" dirty="0">
                  <a:solidFill>
                    <a:schemeClr val="bg1"/>
                  </a:solidFill>
                  <a:latin typeface="MiSans Normal" panose="00000500000000000000" pitchFamily="2" charset="-122"/>
                  <a:ea typeface="MiSans Normal" panose="00000500000000000000" pitchFamily="2" charset="-122"/>
                  <a:cs typeface="+mn-ea"/>
                  <a:sym typeface="+mn-lt"/>
                </a:rPr>
                <a:t>洁面</a:t>
              </a:r>
              <a:r>
                <a:rPr lang="en-US" altLang="en-US" sz="2000" dirty="0">
                  <a:solidFill>
                    <a:schemeClr val="bg1"/>
                  </a:solidFill>
                  <a:latin typeface="MiSans Normal" panose="00000500000000000000" pitchFamily="2" charset="-122"/>
                  <a:ea typeface="MiSans Normal" panose="00000500000000000000" pitchFamily="2" charset="-122"/>
                  <a:cs typeface="+mn-ea"/>
                  <a:sym typeface="+mn-lt"/>
                </a:rPr>
                <a:t>→</a:t>
              </a:r>
              <a:r>
                <a:rPr lang="zh-CN" altLang="en-US" sz="2000" dirty="0">
                  <a:solidFill>
                    <a:schemeClr val="bg1"/>
                  </a:solidFill>
                  <a:latin typeface="MiSans Normal" panose="00000500000000000000" pitchFamily="2" charset="-122"/>
                  <a:ea typeface="MiSans Normal" panose="00000500000000000000" pitchFamily="2" charset="-122"/>
                  <a:cs typeface="+mn-ea"/>
                  <a:sym typeface="+mn-lt"/>
                </a:rPr>
                <a:t>剃须</a:t>
              </a:r>
              <a:r>
                <a:rPr lang="en-US" altLang="en-US" sz="2000" dirty="0">
                  <a:solidFill>
                    <a:schemeClr val="bg1"/>
                  </a:solidFill>
                  <a:latin typeface="MiSans Normal" panose="00000500000000000000" pitchFamily="2" charset="-122"/>
                  <a:ea typeface="MiSans Normal" panose="00000500000000000000" pitchFamily="2" charset="-122"/>
                  <a:cs typeface="+mn-ea"/>
                  <a:sym typeface="+mn-lt"/>
                </a:rPr>
                <a:t>→</a:t>
              </a:r>
              <a:r>
                <a:rPr lang="zh-CN" altLang="en-US" sz="2000" dirty="0">
                  <a:solidFill>
                    <a:schemeClr val="bg1"/>
                  </a:solidFill>
                  <a:latin typeface="MiSans Normal" panose="00000500000000000000" pitchFamily="2" charset="-122"/>
                  <a:ea typeface="MiSans Normal" panose="00000500000000000000" pitchFamily="2" charset="-122"/>
                  <a:cs typeface="+mn-ea"/>
                  <a:sym typeface="+mn-lt"/>
                </a:rPr>
                <a:t>剃须后护理</a:t>
              </a:r>
              <a:r>
                <a:rPr lang="en-US" altLang="en-US" sz="2000" dirty="0">
                  <a:solidFill>
                    <a:schemeClr val="bg1"/>
                  </a:solidFill>
                  <a:latin typeface="MiSans Normal" panose="00000500000000000000" pitchFamily="2" charset="-122"/>
                  <a:ea typeface="MiSans Normal" panose="00000500000000000000" pitchFamily="2" charset="-122"/>
                  <a:cs typeface="+mn-ea"/>
                  <a:sym typeface="+mn-lt"/>
                </a:rPr>
                <a:t>→</a:t>
              </a:r>
              <a:r>
                <a:rPr lang="zh-CN" altLang="en-US" sz="2000" dirty="0">
                  <a:solidFill>
                    <a:schemeClr val="bg1"/>
                  </a:solidFill>
                  <a:latin typeface="MiSans Normal" panose="00000500000000000000" pitchFamily="2" charset="-122"/>
                  <a:ea typeface="MiSans Normal" panose="00000500000000000000" pitchFamily="2" charset="-122"/>
                  <a:cs typeface="+mn-ea"/>
                  <a:sym typeface="+mn-lt"/>
                </a:rPr>
                <a:t>整理用物。</a:t>
              </a:r>
              <a:endParaRPr lang="zh-CN" altLang="en-US" sz="2000"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58" name="圆角矩形 17"/>
            <p:cNvSpPr/>
            <p:nvPr/>
          </p:nvSpPr>
          <p:spPr>
            <a:xfrm>
              <a:off x="733053" y="3425239"/>
              <a:ext cx="1296035" cy="611505"/>
            </a:xfrm>
            <a:prstGeom prst="roundRect">
              <a:avLst>
                <a:gd name="adj" fmla="val 50000"/>
              </a:avLst>
            </a:prstGeom>
            <a:solidFill>
              <a:srgbClr val="9E3537"/>
            </a:solidFill>
            <a:ln w="9525">
              <a:noFill/>
            </a:ln>
            <a:effectLst>
              <a:outerShdw blurRad="127000" dist="127000" dir="2700000" algn="ctr" rotWithShape="0">
                <a:srgbClr val="417F54">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r>
                <a:rPr lang="zh-CN" altLang="en-US" sz="2400" b="1" dirty="0">
                  <a:solidFill>
                    <a:schemeClr val="bg1"/>
                  </a:solidFill>
                  <a:latin typeface="MiSans Normal" panose="00000500000000000000" pitchFamily="2" charset="-122"/>
                  <a:ea typeface="MiSans Normal" panose="00000500000000000000" pitchFamily="2" charset="-122"/>
                  <a:cs typeface="+mn-ea"/>
                  <a:sym typeface="+mn-lt"/>
                </a:rPr>
                <a:t>流程关键</a:t>
              </a:r>
              <a:endParaRPr lang="zh-CN" altLang="en-US" sz="2400" b="1"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59" name="文本框 58"/>
            <p:cNvSpPr txBox="1"/>
            <p:nvPr/>
          </p:nvSpPr>
          <p:spPr>
            <a:xfrm>
              <a:off x="2145997" y="3335712"/>
              <a:ext cx="4962513" cy="3027612"/>
            </a:xfrm>
            <a:prstGeom prst="rect">
              <a:avLst/>
            </a:prstGeom>
            <a:solidFill>
              <a:srgbClr val="9E3537"/>
            </a:solid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2000" dirty="0">
                  <a:solidFill>
                    <a:schemeClr val="bg1"/>
                  </a:solidFill>
                  <a:latin typeface="MiSans Normal" panose="00000500000000000000" pitchFamily="2" charset="-122"/>
                  <a:ea typeface="MiSans Normal" panose="00000500000000000000" pitchFamily="2" charset="-122"/>
                  <a:cs typeface="+mn-ea"/>
                  <a:sym typeface="+mn-lt"/>
                </a:rPr>
                <a:t>1. </a:t>
              </a:r>
              <a:r>
                <a:rPr lang="zh-CN" altLang="en-US" sz="2000" dirty="0">
                  <a:solidFill>
                    <a:schemeClr val="bg1"/>
                  </a:solidFill>
                  <a:latin typeface="MiSans Normal" panose="00000500000000000000" pitchFamily="2" charset="-122"/>
                  <a:ea typeface="MiSans Normal" panose="00000500000000000000" pitchFamily="2" charset="-122"/>
                  <a:cs typeface="+mn-ea"/>
                  <a:sym typeface="+mn-lt"/>
                </a:rPr>
                <a:t>洁面</a:t>
              </a:r>
              <a:endParaRPr lang="zh-CN" altLang="en-US" sz="2000" dirty="0">
                <a:solidFill>
                  <a:schemeClr val="bg1"/>
                </a:solidFill>
                <a:latin typeface="MiSans Normal" panose="00000500000000000000" pitchFamily="2" charset="-122"/>
                <a:ea typeface="MiSans Normal" panose="00000500000000000000" pitchFamily="2" charset="-122"/>
                <a:cs typeface="+mn-ea"/>
                <a:sym typeface="+mn-lt"/>
              </a:endParaRPr>
            </a:p>
            <a:p>
              <a:pPr>
                <a:lnSpc>
                  <a:spcPct val="150000"/>
                </a:lnSpc>
                <a:buBlip>
                  <a:blip r:embed="rId1">
                    <a:extLst>
                      <a:ext uri="{96DAC541-7B7A-43D3-8B79-37D633B846F1}">
                        <asvg:svgBlip xmlns:asvg="http://schemas.microsoft.com/office/drawing/2016/SVG/main" r:embed="rId2"/>
                      </a:ext>
                    </a:extLst>
                  </a:blip>
                </a:buBlip>
              </a:pPr>
              <a:r>
                <a:rPr lang="zh-CN" altLang="en-US" dirty="0">
                  <a:solidFill>
                    <a:schemeClr val="bg1"/>
                  </a:solidFill>
                  <a:latin typeface="MiSans Normal" panose="00000500000000000000" pitchFamily="2" charset="-122"/>
                  <a:ea typeface="MiSans Normal" panose="00000500000000000000" pitchFamily="2" charset="-122"/>
                  <a:cs typeface="+mn-ea"/>
                  <a:sym typeface="+mn-lt"/>
                </a:rPr>
                <a:t>温水清洁面部皮肤，避免因细小伤口引起的感染。</a:t>
              </a:r>
              <a:endParaRPr lang="zh-CN" altLang="en-US" dirty="0">
                <a:solidFill>
                  <a:schemeClr val="bg1"/>
                </a:solidFill>
                <a:latin typeface="MiSans Normal" panose="00000500000000000000" pitchFamily="2" charset="-122"/>
                <a:ea typeface="MiSans Normal" panose="00000500000000000000" pitchFamily="2" charset="-122"/>
                <a:cs typeface="+mn-ea"/>
                <a:sym typeface="+mn-lt"/>
              </a:endParaRPr>
            </a:p>
            <a:p>
              <a:pPr>
                <a:lnSpc>
                  <a:spcPct val="150000"/>
                </a:lnSpc>
                <a:buBlip>
                  <a:blip r:embed="rId1">
                    <a:extLst>
                      <a:ext uri="{96DAC541-7B7A-43D3-8B79-37D633B846F1}">
                        <asvg:svgBlip xmlns:asvg="http://schemas.microsoft.com/office/drawing/2016/SVG/main" r:embed="rId2"/>
                      </a:ext>
                    </a:extLst>
                  </a:blip>
                </a:buBlip>
              </a:pPr>
              <a:r>
                <a:rPr lang="zh-CN" altLang="en-US" dirty="0">
                  <a:solidFill>
                    <a:schemeClr val="bg1"/>
                  </a:solidFill>
                  <a:latin typeface="MiSans Normal" panose="00000500000000000000" pitchFamily="2" charset="-122"/>
                  <a:ea typeface="MiSans Normal" panose="00000500000000000000" pitchFamily="2" charset="-122"/>
                  <a:cs typeface="+mn-ea"/>
                  <a:sym typeface="+mn-lt"/>
                </a:rPr>
                <a:t>热毛巾敷脸，舒张毛孔。</a:t>
              </a:r>
              <a:endParaRPr lang="zh-CN" altLang="en-US" dirty="0">
                <a:solidFill>
                  <a:schemeClr val="bg1"/>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2000" b="1" dirty="0">
                  <a:solidFill>
                    <a:schemeClr val="bg1"/>
                  </a:solidFill>
                  <a:latin typeface="MiSans Normal" panose="00000500000000000000" pitchFamily="2" charset="-122"/>
                  <a:ea typeface="MiSans Normal" panose="00000500000000000000" pitchFamily="2" charset="-122"/>
                  <a:cs typeface="+mn-ea"/>
                  <a:sym typeface="+mn-lt"/>
                </a:rPr>
                <a:t>2. </a:t>
              </a:r>
              <a:r>
                <a:rPr lang="zh-CN" altLang="en-US" sz="2000" b="1" dirty="0">
                  <a:solidFill>
                    <a:schemeClr val="bg1"/>
                  </a:solidFill>
                  <a:latin typeface="MiSans Normal" panose="00000500000000000000" pitchFamily="2" charset="-122"/>
                  <a:ea typeface="MiSans Normal" panose="00000500000000000000" pitchFamily="2" charset="-122"/>
                  <a:cs typeface="+mn-ea"/>
                  <a:sym typeface="+mn-lt"/>
                </a:rPr>
                <a:t>剃须</a:t>
              </a:r>
              <a:endParaRPr lang="zh-CN" altLang="en-US" sz="2000" b="1" dirty="0">
                <a:solidFill>
                  <a:schemeClr val="bg1"/>
                </a:solidFill>
                <a:latin typeface="MiSans Normal" panose="00000500000000000000" pitchFamily="2" charset="-122"/>
                <a:ea typeface="MiSans Normal" panose="00000500000000000000" pitchFamily="2" charset="-122"/>
                <a:cs typeface="+mn-ea"/>
                <a:sym typeface="+mn-lt"/>
              </a:endParaRPr>
            </a:p>
            <a:p>
              <a:pPr>
                <a:lnSpc>
                  <a:spcPct val="150000"/>
                </a:lnSpc>
                <a:buBlip>
                  <a:blip r:embed="rId1">
                    <a:extLst>
                      <a:ext uri="{96DAC541-7B7A-43D3-8B79-37D633B846F1}">
                        <asvg:svgBlip xmlns:asvg="http://schemas.microsoft.com/office/drawing/2016/SVG/main" r:embed="rId2"/>
                      </a:ext>
                    </a:extLst>
                  </a:blip>
                </a:buBlip>
              </a:pPr>
              <a:r>
                <a:rPr lang="zh-CN" altLang="en-US" dirty="0">
                  <a:solidFill>
                    <a:schemeClr val="bg1"/>
                  </a:solidFill>
                  <a:latin typeface="MiSans Normal" panose="00000500000000000000" pitchFamily="2" charset="-122"/>
                  <a:ea typeface="MiSans Normal" panose="00000500000000000000" pitchFamily="2" charset="-122"/>
                  <a:cs typeface="+mn-ea"/>
                  <a:sym typeface="+mn-lt"/>
                </a:rPr>
                <a:t>抹上剃须泡沫软化胡须。</a:t>
              </a:r>
              <a:endParaRPr lang="zh-CN" altLang="en-US" dirty="0">
                <a:solidFill>
                  <a:schemeClr val="bg1"/>
                </a:solidFill>
                <a:latin typeface="MiSans Normal" panose="00000500000000000000" pitchFamily="2" charset="-122"/>
                <a:ea typeface="MiSans Normal" panose="00000500000000000000" pitchFamily="2" charset="-122"/>
                <a:cs typeface="+mn-ea"/>
                <a:sym typeface="+mn-lt"/>
              </a:endParaRPr>
            </a:p>
            <a:p>
              <a:pPr>
                <a:lnSpc>
                  <a:spcPct val="150000"/>
                </a:lnSpc>
                <a:buBlip>
                  <a:blip r:embed="rId1">
                    <a:extLst>
                      <a:ext uri="{96DAC541-7B7A-43D3-8B79-37D633B846F1}">
                        <asvg:svgBlip xmlns:asvg="http://schemas.microsoft.com/office/drawing/2016/SVG/main" r:embed="rId2"/>
                      </a:ext>
                    </a:extLst>
                  </a:blip>
                </a:buBlip>
              </a:pPr>
              <a:r>
                <a:rPr lang="zh-CN" altLang="en-US" dirty="0">
                  <a:solidFill>
                    <a:schemeClr val="bg1"/>
                  </a:solidFill>
                  <a:latin typeface="MiSans Normal" panose="00000500000000000000" pitchFamily="2" charset="-122"/>
                  <a:ea typeface="MiSans Normal" panose="00000500000000000000" pitchFamily="2" charset="-122"/>
                  <a:cs typeface="+mn-ea"/>
                  <a:sym typeface="+mn-lt"/>
                </a:rPr>
                <a:t>从左至右、从上到下，先顺毛孔方向剃刮，再逆毛孔方向剃刮</a:t>
              </a:r>
              <a:endParaRPr lang="zh-CN" altLang="en-US" dirty="0">
                <a:solidFill>
                  <a:schemeClr val="bg1"/>
                </a:solidFill>
                <a:latin typeface="MiSans Normal" panose="00000500000000000000" pitchFamily="2" charset="-122"/>
                <a:ea typeface="MiSans Normal" panose="00000500000000000000" pitchFamily="2" charset="-122"/>
                <a:cs typeface="+mn-ea"/>
                <a:sym typeface="+mn-lt"/>
              </a:endParaRPr>
            </a:p>
            <a:p>
              <a:pPr>
                <a:lnSpc>
                  <a:spcPct val="150000"/>
                </a:lnSpc>
                <a:buBlip>
                  <a:blip r:embed="rId1">
                    <a:extLst>
                      <a:ext uri="{96DAC541-7B7A-43D3-8B79-37D633B846F1}">
                        <asvg:svgBlip xmlns:asvg="http://schemas.microsoft.com/office/drawing/2016/SVG/main" r:embed="rId2"/>
                      </a:ext>
                    </a:extLst>
                  </a:blip>
                </a:buBlip>
              </a:pPr>
              <a:r>
                <a:rPr lang="zh-CN" altLang="en-US" dirty="0">
                  <a:solidFill>
                    <a:schemeClr val="bg1"/>
                  </a:solidFill>
                  <a:latin typeface="MiSans Normal" panose="00000500000000000000" pitchFamily="2" charset="-122"/>
                  <a:ea typeface="MiSans Normal" panose="00000500000000000000" pitchFamily="2" charset="-122"/>
                  <a:cs typeface="+mn-ea"/>
                  <a:sym typeface="+mn-lt"/>
                </a:rPr>
                <a:t>剃须后，用柔软的干毛巾轻轻擦干皮肤，涂上润肤乳。</a:t>
              </a:r>
              <a:endParaRPr lang="zh-CN" altLang="en-US" dirty="0">
                <a:solidFill>
                  <a:schemeClr val="bg1"/>
                </a:solidFill>
                <a:latin typeface="MiSans Normal" panose="00000500000000000000" pitchFamily="2" charset="-122"/>
                <a:ea typeface="MiSans Normal" panose="00000500000000000000" pitchFamily="2" charset="-122"/>
                <a:cs typeface="+mn-ea"/>
                <a:sym typeface="+mn-lt"/>
              </a:endParaRPr>
            </a:p>
            <a:p>
              <a:pPr>
                <a:lnSpc>
                  <a:spcPct val="150000"/>
                </a:lnSpc>
              </a:pPr>
              <a:endParaRPr lang="zh-CN" altLang="en-US" dirty="0">
                <a:solidFill>
                  <a:schemeClr val="bg1"/>
                </a:solidFill>
                <a:latin typeface="MiSans Normal" panose="00000500000000000000" pitchFamily="2" charset="-122"/>
                <a:ea typeface="MiSans Normal" panose="00000500000000000000" pitchFamily="2" charset="-122"/>
                <a:cs typeface="+mn-ea"/>
                <a:sym typeface="+mn-lt"/>
              </a:endParaRPr>
            </a:p>
          </p:txBody>
        </p:sp>
      </p:grpSp>
      <p:grpSp>
        <p:nvGrpSpPr>
          <p:cNvPr id="70" name="组合 69"/>
          <p:cNvGrpSpPr/>
          <p:nvPr/>
        </p:nvGrpSpPr>
        <p:grpSpPr>
          <a:xfrm>
            <a:off x="407533" y="562624"/>
            <a:ext cx="2263991" cy="576000"/>
            <a:chOff x="349477" y="620680"/>
            <a:chExt cx="2263991" cy="576000"/>
          </a:xfrm>
        </p:grpSpPr>
        <p:sp>
          <p:nvSpPr>
            <p:cNvPr id="71" name="矩形: 圆角 7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b="1" dirty="0">
                  <a:solidFill>
                    <a:schemeClr val="bg1"/>
                  </a:solidFill>
                  <a:latin typeface="思源宋体 CN Heavy" panose="02020900000000000000" pitchFamily="18" charset="-122"/>
                  <a:ea typeface="思源宋体 CN Heavy" panose="02020900000000000000" pitchFamily="18" charset="-122"/>
                </a:rPr>
                <a:t>2</a:t>
              </a:r>
              <a:endParaRPr lang="en-US" altLang="zh-CN" sz="2800" b="1" dirty="0">
                <a:solidFill>
                  <a:schemeClr val="bg1"/>
                </a:solidFill>
                <a:latin typeface="思源宋体 CN Heavy" panose="02020900000000000000" pitchFamily="18" charset="-122"/>
                <a:ea typeface="思源宋体 CN Heavy" panose="02020900000000000000" pitchFamily="18" charset="-122"/>
              </a:endParaRPr>
            </a:p>
          </p:txBody>
        </p:sp>
        <p:sp>
          <p:nvSpPr>
            <p:cNvPr id="72" name="矩形 71"/>
            <p:cNvSpPr/>
            <p:nvPr/>
          </p:nvSpPr>
          <p:spPr>
            <a:xfrm>
              <a:off x="1005648" y="647070"/>
              <a:ext cx="160782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sz="2800" b="1" dirty="0">
                  <a:solidFill>
                    <a:srgbClr val="417F54"/>
                  </a:solidFill>
                  <a:latin typeface="思源宋体 CN Heavy" panose="02020900000000000000" pitchFamily="18" charset="-122"/>
                  <a:ea typeface="思源宋体 CN Heavy" panose="02020900000000000000" pitchFamily="18" charset="-122"/>
                  <a:sym typeface="+mn-ea"/>
                </a:rPr>
                <a:t>剃须流程</a:t>
              </a:r>
              <a:endParaRPr lang="zh-CN" altLang="en-US" sz="2800" b="1" dirty="0">
                <a:solidFill>
                  <a:srgbClr val="417F54"/>
                </a:solidFill>
                <a:latin typeface="思源宋体 CN Heavy" panose="02020900000000000000" pitchFamily="18" charset="-122"/>
                <a:ea typeface="思源宋体 CN Heavy" panose="02020900000000000000" pitchFamily="18" charset="-122"/>
                <a:sym typeface="+mn-ea"/>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6095999" y="2758587"/>
            <a:ext cx="5480575" cy="2677365"/>
            <a:chOff x="6095999" y="2119660"/>
            <a:chExt cx="5480575" cy="2677365"/>
          </a:xfrm>
        </p:grpSpPr>
        <p:sp>
          <p:nvSpPr>
            <p:cNvPr id="9" name="文本框 14"/>
            <p:cNvSpPr txBox="1"/>
            <p:nvPr/>
          </p:nvSpPr>
          <p:spPr bwMode="auto">
            <a:xfrm>
              <a:off x="6095999" y="2119660"/>
              <a:ext cx="5480575" cy="768350"/>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buClrTx/>
                <a:buSzTx/>
                <a:buFontTx/>
              </a:pPr>
              <a:r>
                <a:rPr lang="zh-CN" altLang="en-US" sz="4400" b="1"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入浴</a:t>
              </a:r>
              <a:endParaRPr lang="zh-CN" altLang="en-US" sz="4400" b="1"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grpSp>
          <p:nvGrpSpPr>
            <p:cNvPr id="11" name="组合 10"/>
            <p:cNvGrpSpPr/>
            <p:nvPr/>
          </p:nvGrpSpPr>
          <p:grpSpPr>
            <a:xfrm>
              <a:off x="6095999" y="4246169"/>
              <a:ext cx="1741124" cy="550856"/>
              <a:chOff x="1988130" y="4105193"/>
              <a:chExt cx="1741124" cy="550856"/>
            </a:xfrm>
          </p:grpSpPr>
          <p:sp>
            <p:nvSpPr>
              <p:cNvPr id="12" name="图形 203"/>
              <p:cNvSpPr/>
              <p:nvPr/>
            </p:nvSpPr>
            <p:spPr>
              <a:xfrm>
                <a:off x="1988130" y="4105193"/>
                <a:ext cx="1741124" cy="550856"/>
              </a:xfrm>
              <a:prstGeom prst="roundRect">
                <a:avLst>
                  <a:gd name="adj" fmla="val 50000"/>
                </a:avLst>
              </a:prstGeom>
              <a:solidFill>
                <a:srgbClr val="9E3537"/>
              </a:solidFill>
              <a:ln w="9525" cap="flat">
                <a:noFill/>
                <a:prstDash val="solid"/>
                <a:miter/>
              </a:ln>
              <a:effectLst>
                <a:outerShdw blurRad="127000" dist="127000" dir="5400000" algn="ctr" rotWithShape="0">
                  <a:srgbClr val="9E3537">
                    <a:alpha val="15000"/>
                  </a:srgbClr>
                </a:outerShdw>
              </a:effectLst>
            </p:spPr>
            <p:txBody>
              <a:bodyPr rtlCol="0" anchor="ctr"/>
              <a:lstStyle/>
              <a:p>
                <a:endParaRPr lang="zh-CN" altLang="en-US">
                  <a:solidFill>
                    <a:srgbClr val="D77061"/>
                  </a:solidFill>
                  <a:latin typeface="思源宋体 CN Heavy" panose="02020900000000000000" pitchFamily="18" charset="-122"/>
                  <a:ea typeface="思源宋体 CN Heavy" panose="02020900000000000000" pitchFamily="18" charset="-122"/>
                </a:endParaRPr>
              </a:p>
            </p:txBody>
          </p:sp>
          <p:sp>
            <p:nvSpPr>
              <p:cNvPr id="13" name="文本框 12"/>
              <p:cNvSpPr txBox="1"/>
              <p:nvPr/>
            </p:nvSpPr>
            <p:spPr>
              <a:xfrm>
                <a:off x="1988130" y="4195955"/>
                <a:ext cx="1741124" cy="36830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dirty="0">
                    <a:solidFill>
                      <a:schemeClr val="bg1"/>
                    </a:solidFill>
                    <a:latin typeface="思源宋体 CN Heavy" panose="02020900000000000000" pitchFamily="18" charset="-122"/>
                    <a:ea typeface="思源宋体 CN Heavy" panose="02020900000000000000" pitchFamily="18" charset="-122"/>
                  </a:rPr>
                  <a:t>第</a:t>
                </a:r>
                <a:r>
                  <a:rPr lang="zh-CN" altLang="en-US" dirty="0">
                    <a:solidFill>
                      <a:schemeClr val="bg1"/>
                    </a:solidFill>
                    <a:latin typeface="思源宋体 CN Heavy" panose="02020900000000000000" pitchFamily="18" charset="-122"/>
                    <a:ea typeface="思源宋体 CN Heavy" panose="02020900000000000000" pitchFamily="18" charset="-122"/>
                  </a:rPr>
                  <a:t>五部分</a:t>
                </a:r>
                <a:endParaRPr kumimoji="0" lang="zh-CN" altLang="en-US"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grpSp>
      </p:grpSp>
      <p:sp>
        <p:nvSpPr>
          <p:cNvPr id="17" name="文本框 16"/>
          <p:cNvSpPr txBox="1"/>
          <p:nvPr/>
        </p:nvSpPr>
        <p:spPr>
          <a:xfrm>
            <a:off x="6095999" y="1636877"/>
            <a:ext cx="944880" cy="1014730"/>
          </a:xfrm>
          <a:prstGeom prst="rect">
            <a:avLst/>
          </a:prstGeom>
          <a:noFill/>
          <a:ln>
            <a:noFill/>
          </a:ln>
        </p:spPr>
        <p:txBody>
          <a:bodyPr wrap="none" rtlCol="0">
            <a:spAutoFit/>
          </a:bodyPr>
          <a:lstStyle/>
          <a:p>
            <a:r>
              <a:rPr lang="en-US" altLang="zh-CN" sz="6000" dirty="0">
                <a:ln>
                  <a:solidFill>
                    <a:srgbClr val="417F54"/>
                  </a:solidFill>
                </a:ln>
                <a:noFill/>
                <a:latin typeface="思源宋体 CN Heavy" panose="02020900000000000000" pitchFamily="18" charset="-122"/>
                <a:ea typeface="思源宋体 CN Heavy" panose="02020900000000000000" pitchFamily="18" charset="-122"/>
              </a:rPr>
              <a:t>05</a:t>
            </a:r>
            <a:endParaRPr lang="zh-CN" altLang="en-US" sz="6000" dirty="0">
              <a:ln>
                <a:solidFill>
                  <a:srgbClr val="417F54"/>
                </a:solidFill>
              </a:ln>
              <a:noFill/>
              <a:latin typeface="思源宋体 CN Heavy" panose="02020900000000000000" pitchFamily="18" charset="-122"/>
              <a:ea typeface="思源宋体 CN Heavy" panose="02020900000000000000" pitchFamily="18" charset="-122"/>
            </a:endParaRPr>
          </a:p>
        </p:txBody>
      </p:sp>
      <p:sp>
        <p:nvSpPr>
          <p:cNvPr id="10" name="文本框 28"/>
          <p:cNvSpPr txBox="1"/>
          <p:nvPr/>
        </p:nvSpPr>
        <p:spPr>
          <a:xfrm>
            <a:off x="6095999" y="3526722"/>
            <a:ext cx="5123543" cy="78359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pPr>
            <a:r>
              <a:rPr lang="zh-CN" altLang="en-US" sz="1000" dirty="0">
                <a:solidFill>
                  <a:schemeClr val="tx1">
                    <a:lumMod val="50000"/>
                    <a:lumOff val="50000"/>
                    <a:alpha val="80000"/>
                  </a:schemeClr>
                </a:solidFill>
                <a:latin typeface="MiSans Normal" panose="00000500000000000000" pitchFamily="2" charset="-122"/>
                <a:ea typeface="MiSans Normal" panose="00000500000000000000" pitchFamily="2" charset="-122"/>
              </a:rPr>
              <a:t>对老年人而言，入浴可以清洁身体，消除疲劳，获得舒适感，调节皮脂腺与汗腺，增进皮肤新陈代谢增强抗病能力，促进全身血液循环，缓解痉挛与疼痛状态，对运动障碍、压力性损伤有改善和防治的作用。</a:t>
            </a:r>
            <a:endParaRPr lang="zh-CN" altLang="en-US" sz="1000" dirty="0">
              <a:solidFill>
                <a:schemeClr val="tx1">
                  <a:lumMod val="50000"/>
                  <a:lumOff val="50000"/>
                  <a:alpha val="80000"/>
                </a:schemeClr>
              </a:solidFill>
              <a:latin typeface="MiSans Normal" panose="00000500000000000000" pitchFamily="2" charset="-122"/>
              <a:ea typeface="MiSans Normal" panose="00000500000000000000"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B8E9E3">
            <a:alpha val="30000"/>
          </a:srgbClr>
        </a:solidFill>
        <a:effectLst/>
      </p:bgPr>
    </p:bg>
    <p:spTree>
      <p:nvGrpSpPr>
        <p:cNvPr id="1" name=""/>
        <p:cNvGrpSpPr/>
        <p:nvPr/>
      </p:nvGrpSpPr>
      <p:grpSpPr>
        <a:xfrm>
          <a:off x="0" y="0"/>
          <a:ext cx="0" cy="0"/>
          <a:chOff x="0" y="0"/>
          <a:chExt cx="0" cy="0"/>
        </a:xfrm>
      </p:grpSpPr>
      <p:sp>
        <p:nvSpPr>
          <p:cNvPr id="22" name="文本框 22" descr="7b0a20202020227461726765744d6f64756c65223a202270726f636573734f6e6c696e65466f6e7473220a7d0a"/>
          <p:cNvSpPr txBox="1"/>
          <p:nvPr/>
        </p:nvSpPr>
        <p:spPr>
          <a:xfrm>
            <a:off x="2013585" y="1765935"/>
            <a:ext cx="8164830" cy="1245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5000"/>
              </a:lnSpc>
              <a:spcBef>
                <a:spcPts val="0"/>
              </a:spcBef>
              <a:spcAft>
                <a:spcPts val="0"/>
              </a:spcAft>
              <a:buClrTx/>
              <a:buSzTx/>
              <a:buFontTx/>
              <a:buNone/>
              <a:defRPr/>
            </a:pPr>
            <a:r>
              <a:rPr lang="zh-CN" altLang="en-US" sz="6000" b="1" dirty="0">
                <a:solidFill>
                  <a:srgbClr val="467959"/>
                </a:solidFill>
                <a:latin typeface="思源宋体 CN Heavy" panose="02020900000000000000" pitchFamily="18" charset="-122"/>
                <a:ea typeface="思源宋体 CN Heavy" panose="02020900000000000000" pitchFamily="18" charset="-122"/>
                <a:sym typeface="MiSans Normal" panose="00000500000000000000" pitchFamily="2" charset="-122"/>
              </a:rPr>
              <a:t>个人卫生和</a:t>
            </a:r>
            <a:r>
              <a:rPr lang="zh-CN" altLang="en-US" sz="6000" b="1" dirty="0">
                <a:solidFill>
                  <a:srgbClr val="467959"/>
                </a:solidFill>
                <a:latin typeface="思源宋体 CN Heavy" panose="02020900000000000000" pitchFamily="18" charset="-122"/>
                <a:ea typeface="思源宋体 CN Heavy" panose="02020900000000000000" pitchFamily="18" charset="-122"/>
                <a:sym typeface="MiSans Normal" panose="00000500000000000000" pitchFamily="2" charset="-122"/>
              </a:rPr>
              <a:t>洗漱</a:t>
            </a:r>
            <a:endParaRPr lang="zh-CN" altLang="en-US" sz="6000" b="1" dirty="0">
              <a:solidFill>
                <a:srgbClr val="467959"/>
              </a:solidFill>
              <a:latin typeface="思源宋体 CN Heavy" panose="02020900000000000000" pitchFamily="18" charset="-122"/>
              <a:ea typeface="思源宋体 CN Heavy" panose="02020900000000000000" pitchFamily="18" charset="-122"/>
              <a:sym typeface="MiSans Normal" panose="00000500000000000000"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407533" y="562624"/>
            <a:ext cx="2617051" cy="576000"/>
            <a:chOff x="349477" y="620680"/>
            <a:chExt cx="2617051" cy="576000"/>
          </a:xfrm>
        </p:grpSpPr>
        <p:sp>
          <p:nvSpPr>
            <p:cNvPr id="24" name="矩形: 圆角 2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1</a:t>
              </a:r>
              <a:endParaRPr lang="en-US" altLang="zh-CN" sz="2800" dirty="0">
                <a:solidFill>
                  <a:schemeClr val="bg1"/>
                </a:solidFill>
                <a:latin typeface="思源宋体 CN Heavy" panose="02020900000000000000" pitchFamily="18" charset="-122"/>
                <a:ea typeface="思源宋体 CN Heavy" panose="02020900000000000000" pitchFamily="18" charset="-122"/>
              </a:endParaRPr>
            </a:p>
          </p:txBody>
        </p:sp>
        <p:sp>
          <p:nvSpPr>
            <p:cNvPr id="25" name="矩形 24"/>
            <p:cNvSpPr/>
            <p:nvPr/>
          </p:nvSpPr>
          <p:spPr>
            <a:xfrm>
              <a:off x="1005648" y="647070"/>
              <a:ext cx="19608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rPr>
                <a:t>评估及</a:t>
              </a:r>
              <a:r>
                <a:rPr lang="zh-CN" altLang="en-US" sz="2800" dirty="0">
                  <a:solidFill>
                    <a:srgbClr val="417F54"/>
                  </a:solidFill>
                  <a:latin typeface="思源宋体 CN Heavy" panose="02020900000000000000" pitchFamily="18" charset="-122"/>
                  <a:ea typeface="思源宋体 CN Heavy" panose="02020900000000000000" pitchFamily="18" charset="-122"/>
                </a:rPr>
                <a:t>准备</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
        <p:nvSpPr>
          <p:cNvPr id="3" name="文本框 2"/>
          <p:cNvSpPr txBox="1"/>
          <p:nvPr/>
        </p:nvSpPr>
        <p:spPr>
          <a:xfrm>
            <a:off x="3941445" y="4687570"/>
            <a:ext cx="8249920" cy="1478915"/>
          </a:xfrm>
          <a:prstGeom prst="rect">
            <a:avLst/>
          </a:prstGeom>
          <a:solidFill>
            <a:srgbClr val="417F54"/>
          </a:solidFill>
        </p:spPr>
        <p:txBody>
          <a:bodyPr wrap="square" rtlCol="0">
            <a:noAutofit/>
          </a:bodyPr>
          <a:p>
            <a:pPr>
              <a:lnSpc>
                <a:spcPct val="150000"/>
              </a:lnSpc>
            </a:pPr>
            <a:r>
              <a:rPr lang="en-US" altLang="zh-CN" sz="2000" dirty="0">
                <a:solidFill>
                  <a:schemeClr val="bg1"/>
                </a:solidFill>
                <a:latin typeface="MiSans Normal" panose="00000500000000000000" pitchFamily="2" charset="-122"/>
                <a:ea typeface="MiSans Normal" panose="00000500000000000000" pitchFamily="2" charset="-122"/>
                <a:cs typeface="+mn-ea"/>
                <a:sym typeface="+mn-lt"/>
              </a:rPr>
              <a:t> </a:t>
            </a:r>
            <a:r>
              <a:rPr lang="zh-CN" altLang="en-US" sz="2000" dirty="0">
                <a:solidFill>
                  <a:schemeClr val="bg1"/>
                </a:solidFill>
                <a:latin typeface="MiSans Normal" panose="00000500000000000000" pitchFamily="2" charset="-122"/>
                <a:ea typeface="MiSans Normal" panose="00000500000000000000" pitchFamily="2" charset="-122"/>
                <a:cs typeface="+mn-ea"/>
                <a:sym typeface="+mn-lt"/>
              </a:rPr>
              <a:t>认知功能评估</a:t>
            </a:r>
            <a:endParaRPr lang="zh-CN" altLang="en-US" sz="2000" dirty="0">
              <a:solidFill>
                <a:schemeClr val="bg1"/>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dirty="0">
                <a:solidFill>
                  <a:schemeClr val="bg1"/>
                </a:solidFill>
                <a:latin typeface="MiSans Normal" panose="00000500000000000000" pitchFamily="2" charset="-122"/>
                <a:ea typeface="MiSans Normal" panose="00000500000000000000" pitchFamily="2" charset="-122"/>
                <a:cs typeface="+mn-ea"/>
                <a:sym typeface="+mn-lt"/>
              </a:rPr>
              <a:t>老年人应对自身功能障碍有客观认识，具有判断环境是否安全、便利的意识。入浴前充分沟通与讲解，使老年人了解入浴的目的和方法。</a:t>
            </a:r>
            <a:endParaRPr lang="zh-CN" altLang="en-US"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4" name="文本框 3"/>
          <p:cNvSpPr txBox="1"/>
          <p:nvPr/>
        </p:nvSpPr>
        <p:spPr>
          <a:xfrm>
            <a:off x="3023870" y="1138555"/>
            <a:ext cx="8978900" cy="3152140"/>
          </a:xfrm>
          <a:prstGeom prst="rect">
            <a:avLst/>
          </a:prstGeom>
          <a:solidFill>
            <a:srgbClr val="9E3537"/>
          </a:solidFill>
        </p:spPr>
        <p:txBody>
          <a:bodyPr wrap="square" rtlCol="0">
            <a:noAutofit/>
          </a:bodyPr>
          <a:p>
            <a:pPr>
              <a:lnSpc>
                <a:spcPct val="150000"/>
              </a:lnSpc>
            </a:pPr>
            <a:r>
              <a:rPr lang="zh-CN" altLang="en-US" sz="2000" b="1" dirty="0">
                <a:solidFill>
                  <a:schemeClr val="bg1"/>
                </a:solidFill>
                <a:latin typeface="MiSans Normal" panose="00000500000000000000" pitchFamily="2" charset="-122"/>
                <a:ea typeface="MiSans Normal" panose="00000500000000000000" pitchFamily="2" charset="-122"/>
                <a:cs typeface="+mn-ea"/>
                <a:sym typeface="+mn-lt"/>
              </a:rPr>
              <a:t>身体条件评估：</a:t>
            </a:r>
            <a:endParaRPr lang="zh-CN" altLang="en-US" sz="2000" b="1" dirty="0">
              <a:solidFill>
                <a:schemeClr val="bg1"/>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dirty="0">
                <a:solidFill>
                  <a:schemeClr val="bg1"/>
                </a:solidFill>
                <a:latin typeface="MiSans Normal" panose="00000500000000000000" pitchFamily="2" charset="-122"/>
                <a:ea typeface="MiSans Normal" panose="00000500000000000000" pitchFamily="2" charset="-122"/>
                <a:cs typeface="+mn-ea"/>
                <a:sym typeface="+mn-lt"/>
              </a:rPr>
              <a:t>（</a:t>
            </a:r>
            <a:r>
              <a:rPr lang="en-US" altLang="zh-CN" dirty="0">
                <a:solidFill>
                  <a:schemeClr val="bg1"/>
                </a:solidFill>
                <a:latin typeface="MiSans Normal" panose="00000500000000000000" pitchFamily="2" charset="-122"/>
                <a:ea typeface="MiSans Normal" panose="00000500000000000000" pitchFamily="2" charset="-122"/>
                <a:cs typeface="+mn-ea"/>
                <a:sym typeface="+mn-lt"/>
              </a:rPr>
              <a:t>1</a:t>
            </a:r>
            <a:r>
              <a:rPr lang="zh-CN" altLang="en-US" dirty="0">
                <a:solidFill>
                  <a:schemeClr val="bg1"/>
                </a:solidFill>
                <a:latin typeface="MiSans Normal" panose="00000500000000000000" pitchFamily="2" charset="-122"/>
                <a:ea typeface="MiSans Normal" panose="00000500000000000000" pitchFamily="2" charset="-122"/>
                <a:cs typeface="+mn-ea"/>
                <a:sym typeface="+mn-lt"/>
              </a:rPr>
              <a:t>）了解病情和高风险因素，确保生命体征稳定、意识清醒、心血管功能稳定</a:t>
            </a:r>
            <a:r>
              <a:rPr lang="en-US" altLang="zh-CN" dirty="0">
                <a:solidFill>
                  <a:schemeClr val="bg1"/>
                </a:solidFill>
                <a:latin typeface="MiSans Normal" panose="00000500000000000000" pitchFamily="2" charset="-122"/>
                <a:ea typeface="MiSans Normal" panose="00000500000000000000" pitchFamily="2" charset="-122"/>
                <a:cs typeface="+mn-ea"/>
                <a:sym typeface="+mn-lt"/>
              </a:rPr>
              <a:t>。</a:t>
            </a:r>
            <a:endParaRPr lang="en-US" altLang="zh-CN" dirty="0">
              <a:solidFill>
                <a:schemeClr val="bg1"/>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dirty="0">
                <a:solidFill>
                  <a:schemeClr val="bg1"/>
                </a:solidFill>
                <a:latin typeface="MiSans Normal" panose="00000500000000000000" pitchFamily="2" charset="-122"/>
                <a:ea typeface="MiSans Normal" panose="00000500000000000000" pitchFamily="2" charset="-122"/>
                <a:cs typeface="+mn-ea"/>
                <a:sym typeface="+mn-lt"/>
              </a:rPr>
              <a:t>（</a:t>
            </a:r>
            <a:r>
              <a:rPr lang="en-US" altLang="zh-CN" dirty="0">
                <a:solidFill>
                  <a:schemeClr val="bg1"/>
                </a:solidFill>
                <a:latin typeface="MiSans Normal" panose="00000500000000000000" pitchFamily="2" charset="-122"/>
                <a:ea typeface="MiSans Normal" panose="00000500000000000000" pitchFamily="2" charset="-122"/>
                <a:cs typeface="+mn-ea"/>
                <a:sym typeface="+mn-lt"/>
              </a:rPr>
              <a:t>2</a:t>
            </a:r>
            <a:r>
              <a:rPr lang="zh-CN" altLang="en-US" dirty="0">
                <a:solidFill>
                  <a:schemeClr val="bg1"/>
                </a:solidFill>
                <a:latin typeface="MiSans Normal" panose="00000500000000000000" pitchFamily="2" charset="-122"/>
                <a:ea typeface="MiSans Normal" panose="00000500000000000000" pitchFamily="2" charset="-122"/>
                <a:cs typeface="+mn-ea"/>
                <a:sym typeface="+mn-lt"/>
              </a:rPr>
              <a:t>）对于糖尿病、高血压、心肺疾病的患者，必要时应严密监测呼吸、脉搏、血压，全面评估个体平衡能力、移乘方法、运动耐力等实际情况。</a:t>
            </a:r>
            <a:endParaRPr lang="zh-CN" altLang="en-US" dirty="0">
              <a:solidFill>
                <a:schemeClr val="bg1"/>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dirty="0">
                <a:solidFill>
                  <a:schemeClr val="bg1"/>
                </a:solidFill>
                <a:latin typeface="MiSans Normal" panose="00000500000000000000" pitchFamily="2" charset="-122"/>
                <a:ea typeface="MiSans Normal" panose="00000500000000000000" pitchFamily="2" charset="-122"/>
                <a:cs typeface="+mn-ea"/>
                <a:sym typeface="+mn-lt"/>
              </a:rPr>
              <a:t>（</a:t>
            </a:r>
            <a:r>
              <a:rPr lang="en-US" altLang="zh-CN" dirty="0">
                <a:solidFill>
                  <a:schemeClr val="bg1"/>
                </a:solidFill>
                <a:latin typeface="MiSans Normal" panose="00000500000000000000" pitchFamily="2" charset="-122"/>
                <a:ea typeface="MiSans Normal" panose="00000500000000000000" pitchFamily="2" charset="-122"/>
                <a:cs typeface="+mn-ea"/>
                <a:sym typeface="+mn-lt"/>
              </a:rPr>
              <a:t>3</a:t>
            </a:r>
            <a:r>
              <a:rPr lang="zh-CN" altLang="en-US" dirty="0">
                <a:solidFill>
                  <a:schemeClr val="bg1"/>
                </a:solidFill>
                <a:latin typeface="MiSans Normal" panose="00000500000000000000" pitchFamily="2" charset="-122"/>
                <a:ea typeface="MiSans Normal" panose="00000500000000000000" pitchFamily="2" charset="-122"/>
                <a:cs typeface="+mn-ea"/>
                <a:sym typeface="+mn-lt"/>
              </a:rPr>
              <a:t>）结合评估结果与个人喜好确定安全、恰当的洗浴方法，如不稳定性骨折患者、有开放性</a:t>
            </a:r>
            <a:endParaRPr lang="zh-CN" altLang="en-US" dirty="0">
              <a:solidFill>
                <a:schemeClr val="bg1"/>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dirty="0">
                <a:solidFill>
                  <a:schemeClr val="bg1"/>
                </a:solidFill>
                <a:latin typeface="MiSans Normal" panose="00000500000000000000" pitchFamily="2" charset="-122"/>
                <a:ea typeface="MiSans Normal" panose="00000500000000000000" pitchFamily="2" charset="-122"/>
                <a:cs typeface="+mn-ea"/>
                <a:sym typeface="+mn-lt"/>
              </a:rPr>
              <a:t>创面或伤口的患者、昏迷患者禁忌淋浴或盆浴，宜采取擦浴。</a:t>
            </a:r>
            <a:endParaRPr lang="zh-CN" altLang="en-US" dirty="0">
              <a:solidFill>
                <a:schemeClr val="bg1"/>
              </a:solidFill>
              <a:latin typeface="MiSans Normal" panose="00000500000000000000" pitchFamily="2" charset="-122"/>
              <a:ea typeface="MiSans Normal" panose="00000500000000000000" pitchFamily="2" charset="-122"/>
              <a:cs typeface="+mn-ea"/>
              <a:sym typeface="+mn-lt"/>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407670" y="1640205"/>
            <a:ext cx="8258175" cy="4273550"/>
            <a:chOff x="733053" y="1867625"/>
            <a:chExt cx="6216286" cy="4273454"/>
          </a:xfrm>
        </p:grpSpPr>
        <p:cxnSp>
          <p:nvCxnSpPr>
            <p:cNvPr id="46" name="直接连接符 45"/>
            <p:cNvCxnSpPr/>
            <p:nvPr/>
          </p:nvCxnSpPr>
          <p:spPr>
            <a:xfrm>
              <a:off x="1381070" y="2772083"/>
              <a:ext cx="0" cy="449943"/>
            </a:xfrm>
            <a:prstGeom prst="line">
              <a:avLst/>
            </a:prstGeom>
            <a:ln>
              <a:solidFill>
                <a:srgbClr val="417F54"/>
              </a:solidFill>
              <a:headEnd type="none"/>
              <a:tailEnd type="stealth"/>
            </a:ln>
          </p:spPr>
          <p:style>
            <a:lnRef idx="1">
              <a:schemeClr val="accent1"/>
            </a:lnRef>
            <a:fillRef idx="0">
              <a:schemeClr val="accent1"/>
            </a:fillRef>
            <a:effectRef idx="0">
              <a:schemeClr val="accent1"/>
            </a:effectRef>
            <a:fontRef idx="minor">
              <a:schemeClr val="tx1"/>
            </a:fontRef>
          </p:style>
        </p:cxnSp>
        <p:sp>
          <p:nvSpPr>
            <p:cNvPr id="52" name="圆角矩形 17"/>
            <p:cNvSpPr/>
            <p:nvPr/>
          </p:nvSpPr>
          <p:spPr>
            <a:xfrm>
              <a:off x="733053" y="1957366"/>
              <a:ext cx="1296035" cy="611505"/>
            </a:xfrm>
            <a:prstGeom prst="roundRect">
              <a:avLst>
                <a:gd name="adj" fmla="val 50000"/>
              </a:avLst>
            </a:prstGeom>
            <a:solidFill>
              <a:srgbClr val="417F54"/>
            </a:solidFill>
            <a:ln w="9525">
              <a:noFill/>
            </a:ln>
            <a:effectLst>
              <a:outerShdw blurRad="127000" dist="127000" dir="2700000" algn="ctr" rotWithShape="0">
                <a:srgbClr val="417F54">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01</a:t>
              </a:r>
              <a:endParaRPr lang="en-US" altLang="zh-CN" sz="2800" dirty="0">
                <a:solidFill>
                  <a:schemeClr val="bg1"/>
                </a:solidFill>
                <a:latin typeface="思源宋体 CN Heavy" panose="02020900000000000000" pitchFamily="18" charset="-122"/>
                <a:ea typeface="思源宋体 CN Heavy" panose="02020900000000000000" pitchFamily="18" charset="-122"/>
              </a:endParaRPr>
            </a:p>
          </p:txBody>
        </p:sp>
        <p:sp>
          <p:nvSpPr>
            <p:cNvPr id="54" name="文本框 53"/>
            <p:cNvSpPr txBox="1"/>
            <p:nvPr/>
          </p:nvSpPr>
          <p:spPr>
            <a:xfrm>
              <a:off x="2145997" y="1867625"/>
              <a:ext cx="4803342" cy="1337915"/>
            </a:xfrm>
            <a:prstGeom prst="rect">
              <a:avLst/>
            </a:prstGeom>
            <a:solidFill>
              <a:srgbClr val="417F54"/>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dirty="0">
                  <a:solidFill>
                    <a:srgbClr val="FFFF00"/>
                  </a:solidFill>
                  <a:latin typeface="MiSans Normal" panose="00000500000000000000" pitchFamily="2" charset="-122"/>
                  <a:ea typeface="MiSans Normal" panose="00000500000000000000" pitchFamily="2" charset="-122"/>
                  <a:cs typeface="+mn-ea"/>
                  <a:sym typeface="+mn-lt"/>
                </a:rPr>
                <a:t>正常站立位淋浴需要具备的基本条件：</a:t>
              </a:r>
              <a:r>
                <a:rPr lang="zh-CN" altLang="en-US" dirty="0">
                  <a:solidFill>
                    <a:schemeClr val="bg1"/>
                  </a:solidFill>
                  <a:latin typeface="MiSans Normal" panose="00000500000000000000" pitchFamily="2" charset="-122"/>
                  <a:ea typeface="MiSans Normal" panose="00000500000000000000" pitchFamily="2" charset="-122"/>
                  <a:cs typeface="+mn-ea"/>
                  <a:sym typeface="+mn-lt"/>
                </a:rPr>
                <a:t>良好的站位平衡能力、重心转移能力、手眼协调能力、运动与姿势控制能力、上肢及手的精细协调能力等。</a:t>
              </a:r>
              <a:endParaRPr lang="zh-CN" altLang="en-US"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58" name="圆角矩形 17"/>
            <p:cNvSpPr/>
            <p:nvPr/>
          </p:nvSpPr>
          <p:spPr>
            <a:xfrm>
              <a:off x="733053" y="3425239"/>
              <a:ext cx="1296035" cy="611505"/>
            </a:xfrm>
            <a:prstGeom prst="roundRect">
              <a:avLst>
                <a:gd name="adj" fmla="val 50000"/>
              </a:avLst>
            </a:prstGeom>
            <a:solidFill>
              <a:srgbClr val="9E3537"/>
            </a:solidFill>
            <a:ln w="9525">
              <a:noFill/>
            </a:ln>
            <a:effectLst>
              <a:outerShdw blurRad="127000" dist="127000" dir="2700000" algn="ctr" rotWithShape="0">
                <a:srgbClr val="9E3537">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02</a:t>
              </a:r>
              <a:endParaRPr lang="en-US" altLang="zh-CN" sz="2800" dirty="0">
                <a:solidFill>
                  <a:schemeClr val="bg1"/>
                </a:solidFill>
                <a:latin typeface="思源宋体 CN Heavy" panose="02020900000000000000" pitchFamily="18" charset="-122"/>
                <a:ea typeface="思源宋体 CN Heavy" panose="02020900000000000000" pitchFamily="18" charset="-122"/>
              </a:endParaRPr>
            </a:p>
          </p:txBody>
        </p:sp>
        <p:sp>
          <p:nvSpPr>
            <p:cNvPr id="59" name="文本框 58"/>
            <p:cNvSpPr txBox="1"/>
            <p:nvPr/>
          </p:nvSpPr>
          <p:spPr>
            <a:xfrm>
              <a:off x="2145997" y="3335712"/>
              <a:ext cx="4803342" cy="1337915"/>
            </a:xfrm>
            <a:prstGeom prst="rect">
              <a:avLst/>
            </a:prstGeom>
            <a:solidFill>
              <a:srgbClr val="9E3537"/>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dirty="0">
                  <a:solidFill>
                    <a:srgbClr val="FFFF00"/>
                  </a:solidFill>
                  <a:latin typeface="MiSans Normal" panose="00000500000000000000" pitchFamily="2" charset="-122"/>
                  <a:ea typeface="MiSans Normal" panose="00000500000000000000" pitchFamily="2" charset="-122"/>
                  <a:cs typeface="+mn-ea"/>
                  <a:sym typeface="+mn-lt"/>
                </a:rPr>
                <a:t>正常坐位淋浴需要具备的基本条件：</a:t>
              </a:r>
              <a:r>
                <a:rPr lang="zh-CN" altLang="en-US" dirty="0">
                  <a:solidFill>
                    <a:schemeClr val="bg1"/>
                  </a:solidFill>
                  <a:latin typeface="MiSans Normal" panose="00000500000000000000" pitchFamily="2" charset="-122"/>
                  <a:ea typeface="MiSans Normal" panose="00000500000000000000" pitchFamily="2" charset="-122"/>
                  <a:cs typeface="+mn-ea"/>
                  <a:sym typeface="+mn-lt"/>
                </a:rPr>
                <a:t>良好的坐位平衡能力、手眼协调能力、运动与姿势控制能力、上肢及手的精细协调能力、良好的躯干屈伸和旋转运动能力等。</a:t>
              </a:r>
              <a:endParaRPr lang="zh-CN" altLang="en-US"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62" name="圆角矩形 17"/>
            <p:cNvSpPr/>
            <p:nvPr/>
          </p:nvSpPr>
          <p:spPr>
            <a:xfrm>
              <a:off x="733053" y="4893111"/>
              <a:ext cx="1296035" cy="611505"/>
            </a:xfrm>
            <a:prstGeom prst="roundRect">
              <a:avLst>
                <a:gd name="adj" fmla="val 50000"/>
              </a:avLst>
            </a:prstGeom>
            <a:solidFill>
              <a:srgbClr val="417F54"/>
            </a:solidFill>
            <a:ln w="9525">
              <a:noFill/>
            </a:ln>
            <a:effectLst>
              <a:outerShdw blurRad="127000" dist="127000" dir="2700000" algn="ctr" rotWithShape="0">
                <a:srgbClr val="417F54">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03</a:t>
              </a:r>
              <a:endParaRPr lang="en-US" altLang="zh-CN" sz="2800" dirty="0">
                <a:solidFill>
                  <a:schemeClr val="bg1"/>
                </a:solidFill>
                <a:latin typeface="思源宋体 CN Heavy" panose="02020900000000000000" pitchFamily="18" charset="-122"/>
                <a:ea typeface="思源宋体 CN Heavy" panose="02020900000000000000" pitchFamily="18" charset="-122"/>
              </a:endParaRPr>
            </a:p>
          </p:txBody>
        </p:sp>
        <p:sp>
          <p:nvSpPr>
            <p:cNvPr id="63" name="文本框 62"/>
            <p:cNvSpPr txBox="1"/>
            <p:nvPr/>
          </p:nvSpPr>
          <p:spPr>
            <a:xfrm>
              <a:off x="2145997" y="4803164"/>
              <a:ext cx="4803342" cy="1337915"/>
            </a:xfrm>
            <a:prstGeom prst="rect">
              <a:avLst/>
            </a:prstGeom>
            <a:solidFill>
              <a:srgbClr val="417F54"/>
            </a:solid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dirty="0">
                  <a:solidFill>
                    <a:srgbClr val="FFFF00"/>
                  </a:solidFill>
                  <a:latin typeface="MiSans Normal" panose="00000500000000000000" pitchFamily="2" charset="-122"/>
                  <a:ea typeface="MiSans Normal" panose="00000500000000000000" pitchFamily="2" charset="-122"/>
                  <a:cs typeface="+mn-ea"/>
                  <a:sym typeface="+mn-lt"/>
                </a:rPr>
                <a:t>正常坐浴需要具备的基本条件：</a:t>
              </a:r>
              <a:r>
                <a:rPr lang="zh-CN" altLang="en-US" dirty="0">
                  <a:solidFill>
                    <a:schemeClr val="bg1"/>
                  </a:solidFill>
                  <a:latin typeface="MiSans Normal" panose="00000500000000000000" pitchFamily="2" charset="-122"/>
                  <a:ea typeface="MiSans Normal" panose="00000500000000000000" pitchFamily="2" charset="-122"/>
                  <a:cs typeface="+mn-ea"/>
                  <a:sym typeface="+mn-lt"/>
                </a:rPr>
                <a:t>在浴缸或浴盆里能够维持良好的坐位，在坐位下能进行上肢和手的各种操作、躯干的前屈和旋转、双下肢的屈伸等。</a:t>
              </a:r>
              <a:endParaRPr lang="zh-CN" altLang="en-US" dirty="0">
                <a:solidFill>
                  <a:schemeClr val="bg1"/>
                </a:solidFill>
                <a:latin typeface="MiSans Normal" panose="00000500000000000000" pitchFamily="2" charset="-122"/>
                <a:ea typeface="MiSans Normal" panose="00000500000000000000" pitchFamily="2" charset="-122"/>
                <a:cs typeface="+mn-ea"/>
                <a:sym typeface="+mn-lt"/>
              </a:endParaRPr>
            </a:p>
          </p:txBody>
        </p:sp>
        <p:cxnSp>
          <p:nvCxnSpPr>
            <p:cNvPr id="65" name="直接连接符 64"/>
            <p:cNvCxnSpPr/>
            <p:nvPr/>
          </p:nvCxnSpPr>
          <p:spPr>
            <a:xfrm>
              <a:off x="1381070" y="4239956"/>
              <a:ext cx="0" cy="449943"/>
            </a:xfrm>
            <a:prstGeom prst="line">
              <a:avLst/>
            </a:prstGeom>
            <a:ln>
              <a:solidFill>
                <a:srgbClr val="417F54"/>
              </a:solidFill>
              <a:headEnd type="none"/>
              <a:tailEnd type="stealth"/>
            </a:ln>
          </p:spPr>
          <p:style>
            <a:lnRef idx="1">
              <a:schemeClr val="accent1"/>
            </a:lnRef>
            <a:fillRef idx="0">
              <a:schemeClr val="accent1"/>
            </a:fillRef>
            <a:effectRef idx="0">
              <a:schemeClr val="accent1"/>
            </a:effectRef>
            <a:fontRef idx="minor">
              <a:schemeClr val="tx1"/>
            </a:fontRef>
          </p:style>
        </p:cxnSp>
      </p:grpSp>
      <p:grpSp>
        <p:nvGrpSpPr>
          <p:cNvPr id="70" name="组合 69"/>
          <p:cNvGrpSpPr/>
          <p:nvPr/>
        </p:nvGrpSpPr>
        <p:grpSpPr>
          <a:xfrm>
            <a:off x="407533" y="562624"/>
            <a:ext cx="5106251" cy="576000"/>
            <a:chOff x="349477" y="620680"/>
            <a:chExt cx="5106251" cy="576000"/>
          </a:xfrm>
        </p:grpSpPr>
        <p:sp>
          <p:nvSpPr>
            <p:cNvPr id="71" name="矩形: 圆角 7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2</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72" name="矩形 71"/>
            <p:cNvSpPr/>
            <p:nvPr/>
          </p:nvSpPr>
          <p:spPr>
            <a:xfrm>
              <a:off x="1005648" y="647070"/>
              <a:ext cx="44500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rPr>
                <a:t>正常入浴前具备的基本</a:t>
              </a:r>
              <a:r>
                <a:rPr lang="zh-CN" altLang="en-US" sz="2800" dirty="0">
                  <a:solidFill>
                    <a:srgbClr val="417F54"/>
                  </a:solidFill>
                  <a:latin typeface="思源宋体 CN Heavy" panose="02020900000000000000" pitchFamily="18" charset="-122"/>
                  <a:ea typeface="思源宋体 CN Heavy" panose="02020900000000000000" pitchFamily="18" charset="-122"/>
                </a:rPr>
                <a:t>条件</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1252714" y="2295212"/>
            <a:ext cx="2727862" cy="4000317"/>
            <a:chOff x="586520" y="1829860"/>
            <a:chExt cx="2727862" cy="4000317"/>
          </a:xfrm>
        </p:grpSpPr>
        <p:grpSp>
          <p:nvGrpSpPr>
            <p:cNvPr id="14" name="组合 13"/>
            <p:cNvGrpSpPr/>
            <p:nvPr/>
          </p:nvGrpSpPr>
          <p:grpSpPr>
            <a:xfrm>
              <a:off x="586520" y="1829860"/>
              <a:ext cx="2727862" cy="1540146"/>
              <a:chOff x="624938" y="1829860"/>
              <a:chExt cx="2727862" cy="1540146"/>
            </a:xfrm>
          </p:grpSpPr>
          <p:sp>
            <p:nvSpPr>
              <p:cNvPr id="18" name="文本框 10"/>
              <p:cNvSpPr txBox="1"/>
              <p:nvPr>
                <p:custDataLst>
                  <p:tags r:id="rId2"/>
                </p:custDataLst>
              </p:nvPr>
            </p:nvSpPr>
            <p:spPr>
              <a:xfrm>
                <a:off x="624938" y="2447986"/>
                <a:ext cx="2727862" cy="922020"/>
              </a:xfrm>
              <a:prstGeom prst="rect">
                <a:avLst/>
              </a:prstGeom>
              <a:solidFill>
                <a:srgbClr val="417F54"/>
              </a:solidFill>
            </p:spPr>
            <p:txBody>
              <a:bodyPr wrap="square" rtlCol="0">
                <a:spAutoFit/>
              </a:bodyPr>
              <a:lstStyle>
                <a:defPPr>
                  <a:defRPr lang="en-US"/>
                </a:defPPr>
                <a:lvl1pPr>
                  <a:defRPr sz="900">
                    <a:solidFill>
                      <a:schemeClr val="tx1">
                        <a:lumMod val="75000"/>
                        <a:lumOff val="25000"/>
                      </a:schemeClr>
                    </a:solidFill>
                    <a:latin typeface="+mn-ea"/>
                    <a:cs typeface="汉仪旗黑-50S" panose="00020600040101010101" charset="-122"/>
                  </a:defRPr>
                </a:lvl1pPr>
              </a:lstStyle>
              <a:p>
                <a:pPr>
                  <a:lnSpc>
                    <a:spcPct val="150000"/>
                  </a:lnSpc>
                </a:pPr>
                <a:r>
                  <a:rPr lang="zh-CN" altLang="en-US" sz="1800" spc="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rPr>
                  <a:t>水温</a:t>
                </a:r>
                <a:endParaRPr lang="zh-CN" altLang="en-US" sz="1800" spc="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zh-CN" altLang="en-US" sz="1800" spc="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rPr>
                  <a:t>清洗过程</a:t>
                </a:r>
                <a:endParaRPr lang="zh-CN" altLang="en-US" sz="1800" spc="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endParaRPr>
              </a:p>
            </p:txBody>
          </p:sp>
          <p:sp>
            <p:nvSpPr>
              <p:cNvPr id="19" name="矩形: 圆角 18"/>
              <p:cNvSpPr/>
              <p:nvPr>
                <p:custDataLst>
                  <p:tags r:id="rId3"/>
                </p:custDataLst>
              </p:nvPr>
            </p:nvSpPr>
            <p:spPr>
              <a:xfrm>
                <a:off x="624938" y="1829860"/>
                <a:ext cx="2134497" cy="504000"/>
              </a:xfrm>
              <a:prstGeom prst="roundRect">
                <a:avLst>
                  <a:gd name="adj" fmla="val 50000"/>
                </a:avLst>
              </a:prstGeom>
              <a:solidFill>
                <a:srgbClr val="417F54"/>
              </a:solidFill>
              <a:ln w="12700" cap="flat" cmpd="sng" algn="ctr">
                <a:noFill/>
                <a:prstDash val="solid"/>
                <a:miter lim="800000"/>
              </a:ln>
              <a:effectLst>
                <a:outerShdw blurRad="127000" dist="127000" dir="2700000" algn="t" rotWithShape="0">
                  <a:srgbClr val="417F54">
                    <a:alpha val="20000"/>
                  </a:srgb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站立位淋浴</a:t>
                </a:r>
                <a:endPar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grpSp>
        <p:grpSp>
          <p:nvGrpSpPr>
            <p:cNvPr id="15" name="组合 14"/>
            <p:cNvGrpSpPr/>
            <p:nvPr/>
          </p:nvGrpSpPr>
          <p:grpSpPr>
            <a:xfrm>
              <a:off x="586520" y="4290031"/>
              <a:ext cx="2727862" cy="1540146"/>
              <a:chOff x="624938" y="1829860"/>
              <a:chExt cx="2727862" cy="1540146"/>
            </a:xfrm>
          </p:grpSpPr>
          <p:sp>
            <p:nvSpPr>
              <p:cNvPr id="16" name="文本框 10"/>
              <p:cNvSpPr txBox="1"/>
              <p:nvPr>
                <p:custDataLst>
                  <p:tags r:id="rId4"/>
                </p:custDataLst>
              </p:nvPr>
            </p:nvSpPr>
            <p:spPr>
              <a:xfrm>
                <a:off x="624938" y="2447986"/>
                <a:ext cx="2727862" cy="922020"/>
              </a:xfrm>
              <a:prstGeom prst="rect">
                <a:avLst/>
              </a:prstGeom>
              <a:solidFill>
                <a:srgbClr val="9E3537"/>
              </a:solidFill>
            </p:spPr>
            <p:txBody>
              <a:bodyPr wrap="square" rtlCol="0">
                <a:spAutoFit/>
              </a:bodyPr>
              <a:lstStyle>
                <a:defPPr>
                  <a:defRPr lang="en-US"/>
                </a:defPPr>
                <a:lvl1pPr>
                  <a:defRPr sz="900">
                    <a:solidFill>
                      <a:schemeClr val="tx1">
                        <a:lumMod val="75000"/>
                        <a:lumOff val="25000"/>
                      </a:schemeClr>
                    </a:solidFill>
                    <a:latin typeface="+mn-ea"/>
                    <a:cs typeface="汉仪旗黑-50S" panose="00020600040101010101" charset="-122"/>
                  </a:defRPr>
                </a:lvl1pPr>
              </a:lstStyle>
              <a:p>
                <a:pPr>
                  <a:lnSpc>
                    <a:spcPct val="150000"/>
                  </a:lnSpc>
                </a:pPr>
                <a:r>
                  <a:rPr lang="zh-CN" altLang="en-US" sz="1800" spc="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rPr>
                  <a:t>合适的工具</a:t>
                </a:r>
                <a:endParaRPr lang="zh-CN" altLang="en-US" sz="1800" spc="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endParaRPr lang="zh-CN" altLang="en-US" sz="1800" spc="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endParaRPr>
              </a:p>
            </p:txBody>
          </p:sp>
          <p:sp>
            <p:nvSpPr>
              <p:cNvPr id="17" name="矩形: 圆角 16"/>
              <p:cNvSpPr/>
              <p:nvPr>
                <p:custDataLst>
                  <p:tags r:id="rId5"/>
                </p:custDataLst>
              </p:nvPr>
            </p:nvSpPr>
            <p:spPr>
              <a:xfrm>
                <a:off x="624938" y="1829860"/>
                <a:ext cx="2134497" cy="504000"/>
              </a:xfrm>
              <a:prstGeom prst="roundRect">
                <a:avLst>
                  <a:gd name="adj" fmla="val 50000"/>
                </a:avLst>
              </a:prstGeom>
              <a:solidFill>
                <a:srgbClr val="9E3537"/>
              </a:solidFill>
              <a:ln w="12700" cap="flat" cmpd="sng" algn="ctr">
                <a:noFill/>
                <a:prstDash val="solid"/>
                <a:miter lim="800000"/>
              </a:ln>
              <a:effectLst>
                <a:outerShdw blurRad="127000" dist="127000" dir="2700000" algn="t" rotWithShape="0">
                  <a:srgbClr val="9E3537">
                    <a:alpha val="20000"/>
                  </a:srgb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ysClr val="window" lastClr="FFFFFF"/>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坐位淋</a:t>
                </a:r>
                <a:r>
                  <a:rPr kumimoji="0" lang="zh-CN" altLang="en-US" sz="2400" b="0" i="0" u="none" strike="noStrike" kern="1200" cap="none" spc="0" normalizeH="0" baseline="0" noProof="0" dirty="0">
                    <a:ln>
                      <a:noFill/>
                    </a:ln>
                    <a:solidFill>
                      <a:sysClr val="window" lastClr="FFFFFF"/>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浴</a:t>
                </a:r>
                <a:endParaRPr kumimoji="0" lang="zh-CN" altLang="en-US" sz="2400" b="0" i="0" u="none" strike="noStrike" kern="1200" cap="none" spc="0" normalizeH="0" baseline="0" noProof="0" dirty="0">
                  <a:ln>
                    <a:noFill/>
                  </a:ln>
                  <a:solidFill>
                    <a:sysClr val="window" lastClr="FFFFFF"/>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grpSp>
      </p:grpSp>
      <p:grpSp>
        <p:nvGrpSpPr>
          <p:cNvPr id="7" name="组合 6"/>
          <p:cNvGrpSpPr/>
          <p:nvPr>
            <p:custDataLst>
              <p:tags r:id="rId6"/>
            </p:custDataLst>
          </p:nvPr>
        </p:nvGrpSpPr>
        <p:grpSpPr>
          <a:xfrm>
            <a:off x="8149194" y="2295212"/>
            <a:ext cx="2727960" cy="4000681"/>
            <a:chOff x="586520" y="1829860"/>
            <a:chExt cx="2727960" cy="4000681"/>
          </a:xfrm>
        </p:grpSpPr>
        <p:grpSp>
          <p:nvGrpSpPr>
            <p:cNvPr id="8" name="组合 7"/>
            <p:cNvGrpSpPr/>
            <p:nvPr/>
          </p:nvGrpSpPr>
          <p:grpSpPr>
            <a:xfrm>
              <a:off x="586520" y="1829860"/>
              <a:ext cx="2727960" cy="1540510"/>
              <a:chOff x="624938" y="1829860"/>
              <a:chExt cx="2727960" cy="1540510"/>
            </a:xfrm>
          </p:grpSpPr>
          <p:sp>
            <p:nvSpPr>
              <p:cNvPr id="12" name="文本框 10"/>
              <p:cNvSpPr txBox="1"/>
              <p:nvPr>
                <p:custDataLst>
                  <p:tags r:id="rId7"/>
                </p:custDataLst>
              </p:nvPr>
            </p:nvSpPr>
            <p:spPr>
              <a:xfrm>
                <a:off x="624938" y="2447715"/>
                <a:ext cx="2727960" cy="922655"/>
              </a:xfrm>
              <a:prstGeom prst="rect">
                <a:avLst/>
              </a:prstGeom>
              <a:solidFill>
                <a:srgbClr val="417F54"/>
              </a:solidFill>
            </p:spPr>
            <p:txBody>
              <a:bodyPr wrap="square" rtlCol="0">
                <a:noAutofit/>
              </a:bodyPr>
              <a:lstStyle>
                <a:defPPr>
                  <a:defRPr lang="en-US"/>
                </a:defPPr>
                <a:lvl1pPr>
                  <a:defRPr sz="900">
                    <a:solidFill>
                      <a:schemeClr val="tx1">
                        <a:lumMod val="75000"/>
                        <a:lumOff val="25000"/>
                      </a:schemeClr>
                    </a:solidFill>
                    <a:latin typeface="+mn-ea"/>
                    <a:cs typeface="汉仪旗黑-50S" panose="00020600040101010101" charset="-122"/>
                  </a:defRPr>
                </a:lvl1pPr>
              </a:lstStyle>
              <a:p>
                <a:pPr algn="l">
                  <a:lnSpc>
                    <a:spcPct val="150000"/>
                  </a:lnSpc>
                </a:pPr>
                <a:r>
                  <a:rPr lang="zh-CN" altLang="en-US" sz="1800" spc="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rPr>
                  <a:t>水深注意</a:t>
                </a:r>
                <a:endParaRPr lang="zh-CN" altLang="en-US" sz="1800" spc="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endParaRPr>
              </a:p>
              <a:p>
                <a:pPr algn="l">
                  <a:lnSpc>
                    <a:spcPct val="150000"/>
                  </a:lnSpc>
                </a:pPr>
                <a:r>
                  <a:rPr lang="zh-CN" altLang="en-US" sz="1800" dirty="0">
                    <a:solidFill>
                      <a:schemeClr val="bg1"/>
                    </a:solidFill>
                    <a:latin typeface="MiSans Normal" panose="00000500000000000000" pitchFamily="2" charset="-122"/>
                    <a:ea typeface="MiSans Normal" panose="00000500000000000000" pitchFamily="2" charset="-122"/>
                    <a:cs typeface="+mn-ea"/>
                    <a:sym typeface="+mn-lt"/>
                  </a:rPr>
                  <a:t>入浴时间控制</a:t>
                </a:r>
                <a:endParaRPr lang="zh-CN" altLang="en-US" sz="1800"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13" name="矩形: 圆角 12"/>
              <p:cNvSpPr/>
              <p:nvPr>
                <p:custDataLst>
                  <p:tags r:id="rId8"/>
                </p:custDataLst>
              </p:nvPr>
            </p:nvSpPr>
            <p:spPr>
              <a:xfrm>
                <a:off x="1218303" y="1829860"/>
                <a:ext cx="2134497" cy="504000"/>
              </a:xfrm>
              <a:prstGeom prst="roundRect">
                <a:avLst>
                  <a:gd name="adj" fmla="val 50000"/>
                </a:avLst>
              </a:prstGeom>
              <a:solidFill>
                <a:srgbClr val="417F54"/>
              </a:solidFill>
              <a:ln w="12700" cap="flat" cmpd="sng" algn="ctr">
                <a:noFill/>
                <a:prstDash val="solid"/>
                <a:miter lim="800000"/>
              </a:ln>
              <a:effectLst>
                <a:outerShdw blurRad="127000" dist="127000" dir="2700000" algn="t" rotWithShape="0">
                  <a:srgbClr val="417F54">
                    <a:alpha val="20000"/>
                  </a:srgb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坐浴</a:t>
                </a:r>
                <a:endPar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grpSp>
        <p:grpSp>
          <p:nvGrpSpPr>
            <p:cNvPr id="9" name="组合 8"/>
            <p:cNvGrpSpPr/>
            <p:nvPr/>
          </p:nvGrpSpPr>
          <p:grpSpPr>
            <a:xfrm>
              <a:off x="586520" y="4290031"/>
              <a:ext cx="2727960" cy="1540510"/>
              <a:chOff x="624938" y="1829860"/>
              <a:chExt cx="2727960" cy="1540510"/>
            </a:xfrm>
          </p:grpSpPr>
          <p:sp>
            <p:nvSpPr>
              <p:cNvPr id="10" name="文本框 10"/>
              <p:cNvSpPr txBox="1"/>
              <p:nvPr>
                <p:custDataLst>
                  <p:tags r:id="rId9"/>
                </p:custDataLst>
              </p:nvPr>
            </p:nvSpPr>
            <p:spPr>
              <a:xfrm>
                <a:off x="624938" y="2447715"/>
                <a:ext cx="2727960" cy="922655"/>
              </a:xfrm>
              <a:prstGeom prst="rect">
                <a:avLst/>
              </a:prstGeom>
              <a:solidFill>
                <a:srgbClr val="9E3537"/>
              </a:solidFill>
            </p:spPr>
            <p:txBody>
              <a:bodyPr wrap="square" rtlCol="0">
                <a:noAutofit/>
              </a:bodyPr>
              <a:lstStyle>
                <a:defPPr>
                  <a:defRPr lang="en-US"/>
                </a:defPPr>
                <a:lvl1pPr>
                  <a:defRPr sz="900">
                    <a:solidFill>
                      <a:schemeClr val="tx1">
                        <a:lumMod val="75000"/>
                        <a:lumOff val="25000"/>
                      </a:schemeClr>
                    </a:solidFill>
                    <a:latin typeface="+mn-ea"/>
                    <a:cs typeface="汉仪旗黑-50S" panose="00020600040101010101" charset="-122"/>
                  </a:defRPr>
                </a:lvl1pPr>
              </a:lstStyle>
              <a:p>
                <a:pPr algn="l">
                  <a:lnSpc>
                    <a:spcPct val="150000"/>
                  </a:lnSpc>
                </a:pPr>
                <a:r>
                  <a:rPr lang="zh-CN" altLang="en-US" sz="1800" spc="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rPr>
                  <a:t>患者选择</a:t>
                </a:r>
                <a:endParaRPr lang="zh-CN" altLang="en-US" sz="1800" spc="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endParaRPr>
              </a:p>
              <a:p>
                <a:pPr algn="l">
                  <a:lnSpc>
                    <a:spcPct val="150000"/>
                  </a:lnSpc>
                </a:pPr>
                <a:r>
                  <a:rPr lang="zh-CN" altLang="en-US" sz="1800" spc="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rPr>
                  <a:t>擦浴注意事项</a:t>
                </a:r>
                <a:r>
                  <a:rPr lang="en-US" altLang="zh-CN" sz="1800" spc="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rPr>
                  <a:t>：</a:t>
                </a:r>
                <a:r>
                  <a:rPr lang="zh-CN" altLang="en-US" sz="1800" spc="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rPr>
                  <a:t>隐私部位</a:t>
                </a:r>
                <a:endParaRPr lang="zh-CN" altLang="en-US" sz="1800" spc="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endParaRPr>
              </a:p>
            </p:txBody>
          </p:sp>
          <p:sp>
            <p:nvSpPr>
              <p:cNvPr id="11" name="矩形: 圆角 10"/>
              <p:cNvSpPr/>
              <p:nvPr>
                <p:custDataLst>
                  <p:tags r:id="rId10"/>
                </p:custDataLst>
              </p:nvPr>
            </p:nvSpPr>
            <p:spPr>
              <a:xfrm>
                <a:off x="1218303" y="1829860"/>
                <a:ext cx="2134497" cy="504000"/>
              </a:xfrm>
              <a:prstGeom prst="roundRect">
                <a:avLst>
                  <a:gd name="adj" fmla="val 50000"/>
                </a:avLst>
              </a:prstGeom>
              <a:solidFill>
                <a:srgbClr val="9E3537"/>
              </a:solidFill>
              <a:ln w="12700" cap="flat" cmpd="sng" algn="ctr">
                <a:solidFill>
                  <a:srgbClr val="9E3537"/>
                </a:solidFill>
                <a:prstDash val="solid"/>
                <a:miter lim="800000"/>
              </a:ln>
              <a:effectLst>
                <a:outerShdw blurRad="127000" dist="127000" dir="2700000" algn="t" rotWithShape="0">
                  <a:srgbClr val="417F54">
                    <a:alpha val="20000"/>
                  </a:srgb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擦浴</a:t>
                </a:r>
                <a:endPar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grpSp>
      </p:grpSp>
      <p:grpSp>
        <p:nvGrpSpPr>
          <p:cNvPr id="29" name="组合 28"/>
          <p:cNvGrpSpPr/>
          <p:nvPr>
            <p:custDataLst>
              <p:tags r:id="rId11"/>
            </p:custDataLst>
          </p:nvPr>
        </p:nvGrpSpPr>
        <p:grpSpPr>
          <a:xfrm>
            <a:off x="4705350" y="3183255"/>
            <a:ext cx="2526665" cy="2473325"/>
            <a:chOff x="4295862" y="1662108"/>
            <a:chExt cx="3564389" cy="4043512"/>
          </a:xfrm>
        </p:grpSpPr>
        <p:sp>
          <p:nvSpPr>
            <p:cNvPr id="21" name="任意多边形: 形状 20"/>
            <p:cNvSpPr/>
            <p:nvPr>
              <p:custDataLst>
                <p:tags r:id="rId12"/>
              </p:custDataLst>
            </p:nvPr>
          </p:nvSpPr>
          <p:spPr>
            <a:xfrm>
              <a:off x="4295862" y="2141231"/>
              <a:ext cx="3564389" cy="3564389"/>
            </a:xfrm>
            <a:custGeom>
              <a:avLst/>
              <a:gdLst>
                <a:gd name="connsiteX0" fmla="*/ 1922219 w 3844438"/>
                <a:gd name="connsiteY0" fmla="*/ 0 h 3844438"/>
                <a:gd name="connsiteX1" fmla="*/ 3844438 w 3844438"/>
                <a:gd name="connsiteY1" fmla="*/ 1922219 h 3844438"/>
                <a:gd name="connsiteX2" fmla="*/ 1922219 w 3844438"/>
                <a:gd name="connsiteY2" fmla="*/ 3844438 h 3844438"/>
                <a:gd name="connsiteX3" fmla="*/ 0 w 3844438"/>
                <a:gd name="connsiteY3" fmla="*/ 1922219 h 3844438"/>
                <a:gd name="connsiteX4" fmla="*/ 1922219 w 3844438"/>
                <a:gd name="connsiteY4" fmla="*/ 0 h 3844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4438" h="3844438">
                  <a:moveTo>
                    <a:pt x="1922219" y="0"/>
                  </a:moveTo>
                  <a:cubicBezTo>
                    <a:pt x="2983831" y="0"/>
                    <a:pt x="3844438" y="860607"/>
                    <a:pt x="3844438" y="1922219"/>
                  </a:cubicBezTo>
                  <a:cubicBezTo>
                    <a:pt x="3844438" y="2983831"/>
                    <a:pt x="2983831" y="3844438"/>
                    <a:pt x="1922219" y="3844438"/>
                  </a:cubicBezTo>
                  <a:cubicBezTo>
                    <a:pt x="860607" y="3844438"/>
                    <a:pt x="0" y="2983831"/>
                    <a:pt x="0" y="1922219"/>
                  </a:cubicBezTo>
                  <a:cubicBezTo>
                    <a:pt x="0" y="860607"/>
                    <a:pt x="860607" y="0"/>
                    <a:pt x="1922219" y="0"/>
                  </a:cubicBezTo>
                  <a:close/>
                </a:path>
              </a:pathLst>
            </a:custGeom>
            <a:solidFill>
              <a:srgbClr val="7FC2B9"/>
            </a:solidFill>
            <a:ln w="12700" cap="flat" cmpd="sng" algn="ctr">
              <a:noFill/>
              <a:prstDash val="solid"/>
              <a:miter lim="800000"/>
            </a:ln>
            <a:effectLst/>
          </p:spPr>
          <p:txBody>
            <a:bodyPr wrap="square" rtlCol="0" anchor="ctr">
              <a:noAutofit/>
            </a:bodyPr>
            <a:lstStyle>
              <a:defPPr>
                <a:defRPr lang="en-US">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ysClr val="window" lastClr="FFFFFF"/>
                </a:solidFill>
                <a:effectLst/>
                <a:uLnTx/>
                <a:uFillTx/>
                <a:latin typeface="MiSans Normal" panose="00000500000000000000" pitchFamily="2" charset="-122"/>
                <a:ea typeface="MiSans Normal" panose="00000500000000000000" pitchFamily="2" charset="-122"/>
                <a:cs typeface="MiSans Normal" panose="00000500000000000000" pitchFamily="2" charset="-122"/>
              </a:endParaRPr>
            </a:p>
          </p:txBody>
        </p:sp>
        <p:pic>
          <p:nvPicPr>
            <p:cNvPr id="24" name="图片 23" descr="卡通人物&#10;&#10;描述已自动生成"/>
            <p:cNvPicPr>
              <a:picLocks noChangeAspect="1"/>
            </p:cNvPicPr>
            <p:nvPr>
              <p:custDataLst>
                <p:tags r:id="rId13"/>
              </p:custDataLst>
            </p:nvPr>
          </p:nvPicPr>
          <p:blipFill>
            <a:blip r:embed="rId14" cstate="print">
              <a:extLst>
                <a:ext uri="{28A0092B-C50C-407E-A947-70E740481C1C}">
                  <a14:useLocalDpi xmlns:a14="http://schemas.microsoft.com/office/drawing/2010/main" val="0"/>
                </a:ext>
              </a:extLst>
            </a:blip>
            <a:stretch>
              <a:fillRect/>
            </a:stretch>
          </p:blipFill>
          <p:spPr>
            <a:xfrm>
              <a:off x="4355348" y="1662108"/>
              <a:ext cx="3445416" cy="3690256"/>
            </a:xfrm>
            <a:prstGeom prst="rect">
              <a:avLst/>
            </a:prstGeom>
          </p:spPr>
        </p:pic>
      </p:grpSp>
      <p:grpSp>
        <p:nvGrpSpPr>
          <p:cNvPr id="33" name="组合 32"/>
          <p:cNvGrpSpPr/>
          <p:nvPr/>
        </p:nvGrpSpPr>
        <p:grpSpPr>
          <a:xfrm>
            <a:off x="407533" y="562624"/>
            <a:ext cx="2261451" cy="576000"/>
            <a:chOff x="349477" y="620680"/>
            <a:chExt cx="2261451" cy="576000"/>
          </a:xfrm>
        </p:grpSpPr>
        <p:sp>
          <p:nvSpPr>
            <p:cNvPr id="34" name="矩形: 圆角 3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3</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35" name="矩形 34"/>
            <p:cNvSpPr/>
            <p:nvPr/>
          </p:nvSpPr>
          <p:spPr>
            <a:xfrm>
              <a:off x="1005648" y="647070"/>
              <a:ext cx="16052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rPr>
                <a:t>入浴过</a:t>
              </a:r>
              <a:r>
                <a:rPr lang="zh-CN" altLang="en-US" sz="2800" dirty="0">
                  <a:solidFill>
                    <a:srgbClr val="417F54"/>
                  </a:solidFill>
                  <a:latin typeface="思源宋体 CN Heavy" panose="02020900000000000000" pitchFamily="18" charset="-122"/>
                  <a:ea typeface="思源宋体 CN Heavy" panose="02020900000000000000" pitchFamily="18" charset="-122"/>
                </a:rPr>
                <a:t>程</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
        <p:nvSpPr>
          <p:cNvPr id="2" name="文本框 1"/>
          <p:cNvSpPr txBox="1"/>
          <p:nvPr/>
        </p:nvSpPr>
        <p:spPr>
          <a:xfrm>
            <a:off x="2748915" y="758825"/>
            <a:ext cx="9039225" cy="1423035"/>
          </a:xfrm>
          <a:prstGeom prst="rect">
            <a:avLst/>
          </a:prstGeom>
          <a:solidFill>
            <a:schemeClr val="bg1">
              <a:lumMod val="85000"/>
            </a:schemeClr>
          </a:solidFill>
        </p:spPr>
        <p:txBody>
          <a:bodyPr wrap="square">
            <a:noAutofit/>
          </a:bodyPr>
          <a:p>
            <a:pPr>
              <a:lnSpc>
                <a:spcPct val="150000"/>
              </a:lnSpc>
            </a:pPr>
            <a:r>
              <a:rPr lang="zh-CN" altLang="en-US" i="1">
                <a:solidFill>
                  <a:srgbClr val="231F20"/>
                </a:solidFill>
                <a:latin typeface="方正书宋简体" panose="03000509000000000000" charset="-122"/>
                <a:ea typeface="方正书宋简体" panose="03000509000000000000" charset="-122"/>
              </a:rPr>
              <a:t>入浴方式可分为站立位或坐位淋浴、坐浴及擦浴。对于功能较好、能够自行完成洗浴的老年 人可采用淋浴和坐浴。对于功能障碍较重、长期卧床、制动或活动受限及身体衰弱而无法自行淋浴的老年人，则采用擦浴的方式。</a:t>
            </a:r>
            <a:endParaRPr lang="zh-CN" altLang="en-US" i="1">
              <a:solidFill>
                <a:srgbClr val="231F20"/>
              </a:solidFill>
              <a:latin typeface="方正书宋简体" panose="03000509000000000000" charset="-122"/>
              <a:ea typeface="方正书宋简体" panose="03000509000000000000"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组合 69"/>
          <p:cNvGrpSpPr/>
          <p:nvPr/>
        </p:nvGrpSpPr>
        <p:grpSpPr>
          <a:xfrm>
            <a:off x="407533" y="562624"/>
            <a:ext cx="3328251" cy="576000"/>
            <a:chOff x="349477" y="620680"/>
            <a:chExt cx="3328251" cy="576000"/>
          </a:xfrm>
        </p:grpSpPr>
        <p:sp>
          <p:nvSpPr>
            <p:cNvPr id="71" name="矩形: 圆角 7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4</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72" name="矩形 71"/>
            <p:cNvSpPr/>
            <p:nvPr/>
          </p:nvSpPr>
          <p:spPr>
            <a:xfrm>
              <a:off x="1005648" y="647070"/>
              <a:ext cx="26720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rPr>
                <a:t>环境与用具</a:t>
              </a:r>
              <a:r>
                <a:rPr lang="zh-CN" altLang="en-US" sz="2800" dirty="0">
                  <a:solidFill>
                    <a:srgbClr val="417F54"/>
                  </a:solidFill>
                  <a:latin typeface="思源宋体 CN Heavy" panose="02020900000000000000" pitchFamily="18" charset="-122"/>
                  <a:ea typeface="思源宋体 CN Heavy" panose="02020900000000000000" pitchFamily="18" charset="-122"/>
                </a:rPr>
                <a:t>改造</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grpSp>
        <p:nvGrpSpPr>
          <p:cNvPr id="4" name="组合 3"/>
          <p:cNvGrpSpPr/>
          <p:nvPr/>
        </p:nvGrpSpPr>
        <p:grpSpPr>
          <a:xfrm>
            <a:off x="779145" y="1493520"/>
            <a:ext cx="8042910" cy="4596130"/>
            <a:chOff x="1226" y="1951"/>
            <a:chExt cx="12666" cy="7238"/>
          </a:xfrm>
        </p:grpSpPr>
        <p:grpSp>
          <p:nvGrpSpPr>
            <p:cNvPr id="66" name="组合 65"/>
            <p:cNvGrpSpPr/>
            <p:nvPr/>
          </p:nvGrpSpPr>
          <p:grpSpPr>
            <a:xfrm>
              <a:off x="1226" y="3416"/>
              <a:ext cx="12667" cy="4309"/>
              <a:chOff x="2145839" y="1867625"/>
              <a:chExt cx="4675876" cy="2568419"/>
            </a:xfrm>
            <a:solidFill>
              <a:srgbClr val="417F54"/>
            </a:solidFill>
          </p:grpSpPr>
          <p:sp>
            <p:nvSpPr>
              <p:cNvPr id="54" name="文本框 53"/>
              <p:cNvSpPr txBox="1"/>
              <p:nvPr/>
            </p:nvSpPr>
            <p:spPr>
              <a:xfrm>
                <a:off x="2145839" y="1867625"/>
                <a:ext cx="4675876" cy="822031"/>
              </a:xfrm>
              <a:prstGeom prst="rect">
                <a:avLst/>
              </a:prstGeom>
              <a:grp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nSpc>
                    <a:spcPct val="150000"/>
                  </a:lnSpc>
                  <a:buFont typeface="Wingdings" panose="05000000000000000000" charset="0"/>
                  <a:buNone/>
                </a:pPr>
                <a:r>
                  <a:rPr lang="zh-CN" altLang="en-US" b="1" dirty="0">
                    <a:solidFill>
                      <a:schemeClr val="bg1"/>
                    </a:solidFill>
                    <a:latin typeface="MiSans Normal" panose="00000500000000000000" pitchFamily="2" charset="-122"/>
                    <a:ea typeface="MiSans Normal" panose="00000500000000000000" pitchFamily="2" charset="-122"/>
                    <a:cs typeface="+mn-ea"/>
                    <a:sym typeface="+mn-lt"/>
                  </a:rPr>
                  <a:t>浴盆或浴缸</a:t>
                </a:r>
                <a:r>
                  <a:rPr lang="en-US" altLang="zh-CN" b="1" dirty="0">
                    <a:solidFill>
                      <a:schemeClr val="bg1"/>
                    </a:solidFill>
                    <a:latin typeface="MiSans Normal" panose="00000500000000000000" pitchFamily="2" charset="-122"/>
                    <a:ea typeface="MiSans Normal" panose="00000500000000000000" pitchFamily="2" charset="-122"/>
                    <a:cs typeface="+mn-ea"/>
                    <a:sym typeface="+mn-lt"/>
                  </a:rPr>
                  <a:t>：</a:t>
                </a:r>
                <a:r>
                  <a:rPr lang="zh-CN" altLang="en-US" sz="1600" dirty="0">
                    <a:solidFill>
                      <a:schemeClr val="bg1"/>
                    </a:solidFill>
                    <a:latin typeface="MiSans Normal" panose="00000500000000000000" pitchFamily="2" charset="-122"/>
                    <a:ea typeface="MiSans Normal" panose="00000500000000000000" pitchFamily="2" charset="-122"/>
                    <a:cs typeface="+mn-ea"/>
                    <a:sym typeface="+mn-lt"/>
                  </a:rPr>
                  <a:t>设置浴帘代替玻璃门，可提高老年人移动的安全性。浴缸的最佳高度为</a:t>
                </a:r>
                <a:r>
                  <a:rPr lang="en-US" altLang="zh-CN" sz="1600" dirty="0">
                    <a:solidFill>
                      <a:schemeClr val="bg1"/>
                    </a:solidFill>
                    <a:latin typeface="MiSans Normal" panose="00000500000000000000" pitchFamily="2" charset="-122"/>
                    <a:ea typeface="MiSans Normal" panose="00000500000000000000" pitchFamily="2" charset="-122"/>
                    <a:cs typeface="+mn-ea"/>
                    <a:sym typeface="+mn-lt"/>
                  </a:rPr>
                  <a:t>40</a:t>
                </a:r>
                <a:r>
                  <a:rPr lang="zh-CN" altLang="en-US" sz="1600" dirty="0">
                    <a:solidFill>
                      <a:schemeClr val="bg1"/>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bg1"/>
                    </a:solidFill>
                    <a:latin typeface="MiSans Normal" panose="00000500000000000000" pitchFamily="2" charset="-122"/>
                    <a:ea typeface="MiSans Normal" panose="00000500000000000000" pitchFamily="2" charset="-122"/>
                    <a:cs typeface="+mn-ea"/>
                    <a:sym typeface="+mn-lt"/>
                  </a:rPr>
                  <a:t>50 cm</a:t>
                </a:r>
                <a:r>
                  <a:rPr lang="zh-CN" altLang="en-US" sz="1600" dirty="0">
                    <a:solidFill>
                      <a:schemeClr val="bg1"/>
                    </a:solidFill>
                    <a:latin typeface="MiSans Normal" panose="00000500000000000000" pitchFamily="2" charset="-122"/>
                    <a:ea typeface="MiSans Normal" panose="00000500000000000000" pitchFamily="2" charset="-122"/>
                    <a:cs typeface="+mn-ea"/>
                    <a:sym typeface="+mn-lt"/>
                  </a:rPr>
                  <a:t>，便于从轮椅上水平转移。浴缸内安装扶手</a:t>
                </a:r>
                <a:r>
                  <a:rPr lang="en-US" altLang="zh-CN" sz="1600" dirty="0">
                    <a:solidFill>
                      <a:schemeClr val="bg1"/>
                    </a:solidFill>
                    <a:latin typeface="MiSans Normal" panose="00000500000000000000" pitchFamily="2" charset="-122"/>
                    <a:ea typeface="MiSans Normal" panose="00000500000000000000" pitchFamily="2" charset="-122"/>
                    <a:cs typeface="+mn-ea"/>
                    <a:sym typeface="+mn-lt"/>
                  </a:rPr>
                  <a:t>。</a:t>
                </a:r>
                <a:endParaRPr lang="en-US" altLang="zh-CN" sz="1600"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59" name="文本框 58"/>
              <p:cNvSpPr txBox="1"/>
              <p:nvPr/>
            </p:nvSpPr>
            <p:spPr>
              <a:xfrm>
                <a:off x="2145839" y="2740799"/>
                <a:ext cx="4675876" cy="822031"/>
              </a:xfrm>
              <a:prstGeom prst="rect">
                <a:avLst/>
              </a:prstGeom>
              <a:grp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nSpc>
                    <a:spcPct val="150000"/>
                  </a:lnSpc>
                  <a:buFont typeface="Wingdings" panose="05000000000000000000" charset="0"/>
                  <a:buNone/>
                </a:pPr>
                <a:r>
                  <a:rPr lang="zh-CN" altLang="en-US" b="1" dirty="0">
                    <a:solidFill>
                      <a:schemeClr val="bg1"/>
                    </a:solidFill>
                    <a:latin typeface="MiSans Normal" panose="00000500000000000000" pitchFamily="2" charset="-122"/>
                    <a:ea typeface="MiSans Normal" panose="00000500000000000000" pitchFamily="2" charset="-122"/>
                    <a:cs typeface="+mn-ea"/>
                    <a:sym typeface="+mn-lt"/>
                  </a:rPr>
                  <a:t>淋浴凳</a:t>
                </a:r>
                <a:r>
                  <a:rPr lang="en-US" altLang="zh-CN" b="1" dirty="0">
                    <a:solidFill>
                      <a:schemeClr val="bg1"/>
                    </a:solidFill>
                    <a:latin typeface="MiSans Normal" panose="00000500000000000000" pitchFamily="2" charset="-122"/>
                    <a:ea typeface="MiSans Normal" panose="00000500000000000000" pitchFamily="2" charset="-122"/>
                    <a:cs typeface="+mn-ea"/>
                    <a:sym typeface="+mn-lt"/>
                  </a:rPr>
                  <a:t>：</a:t>
                </a:r>
                <a:r>
                  <a:rPr lang="zh-CN" altLang="en-US" sz="1600" dirty="0">
                    <a:solidFill>
                      <a:schemeClr val="bg1"/>
                    </a:solidFill>
                    <a:latin typeface="MiSans Normal" panose="00000500000000000000" pitchFamily="2" charset="-122"/>
                    <a:ea typeface="MiSans Normal" panose="00000500000000000000" pitchFamily="2" charset="-122"/>
                    <a:cs typeface="+mn-ea"/>
                    <a:sym typeface="+mn-lt"/>
                  </a:rPr>
                  <a:t>适用于行动不便、下肢无力、站位平衡较差但坐位平衡较好者，如四脚带吸盘的浴凳和安装在墙上的可折叠浴凳</a:t>
                </a:r>
                <a:endParaRPr lang="zh-CN" altLang="en-US" sz="1600"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63" name="文本框 62"/>
              <p:cNvSpPr txBox="1"/>
              <p:nvPr/>
            </p:nvSpPr>
            <p:spPr>
              <a:xfrm>
                <a:off x="2145839" y="3614013"/>
                <a:ext cx="4675876" cy="822031"/>
              </a:xfrm>
              <a:prstGeom prst="rect">
                <a:avLst/>
              </a:prstGeom>
              <a:grp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nSpc>
                    <a:spcPct val="150000"/>
                  </a:lnSpc>
                  <a:buFont typeface="Wingdings" panose="05000000000000000000" charset="0"/>
                  <a:buNone/>
                </a:pPr>
                <a:r>
                  <a:rPr lang="zh-CN" altLang="en-US" b="1" dirty="0">
                    <a:solidFill>
                      <a:schemeClr val="bg1"/>
                    </a:solidFill>
                    <a:latin typeface="MiSans Normal" panose="00000500000000000000" pitchFamily="2" charset="-122"/>
                    <a:ea typeface="MiSans Normal" panose="00000500000000000000" pitchFamily="2" charset="-122"/>
                    <a:cs typeface="+mn-ea"/>
                    <a:sym typeface="+mn-lt"/>
                  </a:rPr>
                  <a:t>浴椅</a:t>
                </a:r>
                <a:r>
                  <a:rPr lang="en-US" altLang="zh-CN" b="1" dirty="0">
                    <a:solidFill>
                      <a:schemeClr val="bg1"/>
                    </a:solidFill>
                    <a:latin typeface="MiSans Normal" panose="00000500000000000000" pitchFamily="2" charset="-122"/>
                    <a:ea typeface="MiSans Normal" panose="00000500000000000000" pitchFamily="2" charset="-122"/>
                    <a:cs typeface="+mn-ea"/>
                    <a:sym typeface="+mn-lt"/>
                  </a:rPr>
                  <a:t>：</a:t>
                </a:r>
                <a:r>
                  <a:rPr lang="zh-CN" altLang="en-US" sz="1600" dirty="0">
                    <a:solidFill>
                      <a:schemeClr val="bg1"/>
                    </a:solidFill>
                    <a:latin typeface="MiSans Normal" panose="00000500000000000000" pitchFamily="2" charset="-122"/>
                    <a:ea typeface="MiSans Normal" panose="00000500000000000000" pitchFamily="2" charset="-122"/>
                    <a:cs typeface="+mn-ea"/>
                    <a:sym typeface="+mn-lt"/>
                  </a:rPr>
                  <a:t>适用于站立困难及平衡能力差者。浴椅应带有扶手，以方便患者支撑起身。浴椅一定要确保稳固牢靠，可选择四脚带吸盘的浴椅</a:t>
                </a:r>
                <a:r>
                  <a:rPr lang="en-US" altLang="zh-CN" sz="1600" dirty="0">
                    <a:solidFill>
                      <a:schemeClr val="bg1"/>
                    </a:solidFill>
                    <a:latin typeface="MiSans Normal" panose="00000500000000000000" pitchFamily="2" charset="-122"/>
                    <a:ea typeface="MiSans Normal" panose="00000500000000000000" pitchFamily="2" charset="-122"/>
                    <a:cs typeface="+mn-ea"/>
                    <a:sym typeface="+mn-lt"/>
                  </a:rPr>
                  <a:t>。</a:t>
                </a:r>
                <a:endParaRPr lang="en-US" altLang="zh-CN" sz="1600" dirty="0">
                  <a:solidFill>
                    <a:schemeClr val="bg1"/>
                  </a:solidFill>
                  <a:latin typeface="MiSans Normal" panose="00000500000000000000" pitchFamily="2" charset="-122"/>
                  <a:ea typeface="MiSans Normal" panose="00000500000000000000" pitchFamily="2" charset="-122"/>
                  <a:cs typeface="+mn-ea"/>
                  <a:sym typeface="+mn-lt"/>
                </a:endParaRPr>
              </a:p>
            </p:txBody>
          </p:sp>
        </p:grpSp>
        <p:sp>
          <p:nvSpPr>
            <p:cNvPr id="2" name="文本框 1"/>
            <p:cNvSpPr txBox="1"/>
            <p:nvPr/>
          </p:nvSpPr>
          <p:spPr>
            <a:xfrm>
              <a:off x="1226" y="1951"/>
              <a:ext cx="12666" cy="1379"/>
            </a:xfrm>
            <a:prstGeom prst="rect">
              <a:avLst/>
            </a:prstGeom>
            <a:solidFill>
              <a:srgbClr val="9E3537"/>
            </a:solidFill>
          </p:spPr>
          <p:txBody>
            <a:bodyPr wrap="square">
              <a:spAutoFit/>
            </a:bodyPr>
            <a:p>
              <a:pPr indent="0">
                <a:lnSpc>
                  <a:spcPct val="150000"/>
                </a:lnSpc>
                <a:buFont typeface="Wingdings" panose="05000000000000000000" charset="0"/>
                <a:buNone/>
              </a:pPr>
              <a:r>
                <a:rPr lang="zh-CN" altLang="en-US" b="1" dirty="0">
                  <a:solidFill>
                    <a:schemeClr val="bg1"/>
                  </a:solidFill>
                  <a:latin typeface="MiSans Normal" panose="00000500000000000000" pitchFamily="2" charset="-122"/>
                  <a:ea typeface="MiSans Normal" panose="00000500000000000000" pitchFamily="2" charset="-122"/>
                  <a:cs typeface="+mn-ea"/>
                </a:rPr>
                <a:t>浴室环境</a:t>
              </a:r>
              <a:r>
                <a:rPr lang="en-US" altLang="zh-CN" b="1" dirty="0">
                  <a:solidFill>
                    <a:schemeClr val="bg1"/>
                  </a:solidFill>
                  <a:latin typeface="MiSans Normal" panose="00000500000000000000" pitchFamily="2" charset="-122"/>
                  <a:ea typeface="MiSans Normal" panose="00000500000000000000" pitchFamily="2" charset="-122"/>
                  <a:cs typeface="+mn-ea"/>
                </a:rPr>
                <a:t>：</a:t>
              </a:r>
              <a:r>
                <a:rPr lang="zh-CN" altLang="en-US" sz="1600" dirty="0">
                  <a:solidFill>
                    <a:schemeClr val="bg1"/>
                  </a:solidFill>
                  <a:latin typeface="MiSans Normal" panose="00000500000000000000" pitchFamily="2" charset="-122"/>
                  <a:ea typeface="MiSans Normal" panose="00000500000000000000" pitchFamily="2" charset="-122"/>
                  <a:cs typeface="+mn-ea"/>
                </a:rPr>
                <a:t>需考虑跌倒风险，做好安全防范措施，如将浴椅固定牢靠、在墙上安装扶手或握柄、外加安全带保护等</a:t>
              </a:r>
              <a:r>
                <a:rPr lang="en-US" altLang="zh-CN" sz="1600" dirty="0">
                  <a:solidFill>
                    <a:schemeClr val="bg1"/>
                  </a:solidFill>
                  <a:latin typeface="MiSans Normal" panose="00000500000000000000" pitchFamily="2" charset="-122"/>
                  <a:ea typeface="MiSans Normal" panose="00000500000000000000" pitchFamily="2" charset="-122"/>
                  <a:cs typeface="+mn-ea"/>
                </a:rPr>
                <a:t>。</a:t>
              </a:r>
              <a:endParaRPr lang="en-US" altLang="zh-CN" sz="1600" dirty="0">
                <a:solidFill>
                  <a:schemeClr val="bg1"/>
                </a:solidFill>
                <a:latin typeface="MiSans Normal" panose="00000500000000000000" pitchFamily="2" charset="-122"/>
                <a:ea typeface="MiSans Normal" panose="00000500000000000000" pitchFamily="2" charset="-122"/>
                <a:cs typeface="+mn-ea"/>
              </a:endParaRPr>
            </a:p>
          </p:txBody>
        </p:sp>
        <p:sp>
          <p:nvSpPr>
            <p:cNvPr id="3" name="文本框 2"/>
            <p:cNvSpPr txBox="1"/>
            <p:nvPr/>
          </p:nvSpPr>
          <p:spPr>
            <a:xfrm>
              <a:off x="1226" y="7811"/>
              <a:ext cx="12666" cy="1379"/>
            </a:xfrm>
            <a:prstGeom prst="rect">
              <a:avLst/>
            </a:prstGeom>
            <a:solidFill>
              <a:srgbClr val="9E3537"/>
            </a:solidFill>
          </p:spPr>
          <p:txBody>
            <a:bodyPr wrap="square">
              <a:spAutoFit/>
            </a:bodyPr>
            <a:p>
              <a:pPr indent="0">
                <a:lnSpc>
                  <a:spcPct val="150000"/>
                </a:lnSpc>
                <a:buFont typeface="Wingdings" panose="05000000000000000000" charset="0"/>
                <a:buNone/>
              </a:pPr>
              <a:r>
                <a:rPr lang="zh-CN" altLang="en-US" b="1">
                  <a:solidFill>
                    <a:schemeClr val="bg1"/>
                  </a:solidFill>
                  <a:latin typeface="方正书宋简体" panose="03000509000000000000" charset="-122"/>
                  <a:ea typeface="方正书宋简体" panose="03000509000000000000" charset="-122"/>
                </a:rPr>
                <a:t>防滑垫：</a:t>
              </a:r>
              <a:r>
                <a:rPr lang="zh-CN" altLang="en-US" sz="1600">
                  <a:solidFill>
                    <a:schemeClr val="bg1"/>
                  </a:solidFill>
                  <a:latin typeface="方正书宋简体" panose="03000509000000000000" charset="-122"/>
                  <a:ea typeface="方正书宋简体" panose="03000509000000000000" charset="-122"/>
                </a:rPr>
                <a:t>可以选择表面具有防滑功能、底面带有吸盘更便于固定的防滑垫</a:t>
              </a:r>
              <a:r>
                <a:rPr lang="en-US" altLang="zh-CN" sz="1600">
                  <a:solidFill>
                    <a:schemeClr val="bg1"/>
                  </a:solidFill>
                  <a:latin typeface="方正书宋简体" panose="03000509000000000000" charset="-122"/>
                  <a:ea typeface="方正书宋简体" panose="03000509000000000000" charset="-122"/>
                </a:rPr>
                <a:t>，</a:t>
              </a:r>
              <a:r>
                <a:rPr lang="zh-CN" altLang="en-US" sz="1600">
                  <a:solidFill>
                    <a:schemeClr val="bg1"/>
                  </a:solidFill>
                  <a:latin typeface="方正书宋简体" panose="03000509000000000000" charset="-122"/>
                  <a:ea typeface="方正书宋简体" panose="03000509000000000000" charset="-122"/>
                </a:rPr>
                <a:t>铺在浴盆内和地面上防止滑倒。</a:t>
              </a:r>
              <a:endParaRPr lang="zh-CN" altLang="en-US" sz="1600">
                <a:solidFill>
                  <a:schemeClr val="bg1"/>
                </a:solidFill>
                <a:latin typeface="方正书宋简体" panose="03000509000000000000" charset="-122"/>
                <a:ea typeface="方正书宋简体" panose="03000509000000000000" charset="-122"/>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6095999" y="2758587"/>
            <a:ext cx="5480575" cy="2677365"/>
            <a:chOff x="6095999" y="2119660"/>
            <a:chExt cx="5480575" cy="2677365"/>
          </a:xfrm>
        </p:grpSpPr>
        <p:sp>
          <p:nvSpPr>
            <p:cNvPr id="9" name="文本框 14"/>
            <p:cNvSpPr txBox="1"/>
            <p:nvPr/>
          </p:nvSpPr>
          <p:spPr bwMode="auto">
            <a:xfrm>
              <a:off x="6095999" y="2119660"/>
              <a:ext cx="5480575" cy="768350"/>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buClrTx/>
                <a:buSzTx/>
                <a:buFontTx/>
              </a:pPr>
              <a:r>
                <a:rPr lang="zh-CN" altLang="en-US" sz="4400" b="1"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　佩戴助听器</a:t>
              </a:r>
              <a:endParaRPr lang="zh-CN" altLang="en-US" sz="4400" b="1"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grpSp>
          <p:nvGrpSpPr>
            <p:cNvPr id="11" name="组合 10"/>
            <p:cNvGrpSpPr/>
            <p:nvPr/>
          </p:nvGrpSpPr>
          <p:grpSpPr>
            <a:xfrm>
              <a:off x="6095999" y="4246169"/>
              <a:ext cx="1741124" cy="550856"/>
              <a:chOff x="1988130" y="4105193"/>
              <a:chExt cx="1741124" cy="550856"/>
            </a:xfrm>
          </p:grpSpPr>
          <p:sp>
            <p:nvSpPr>
              <p:cNvPr id="12" name="图形 203"/>
              <p:cNvSpPr/>
              <p:nvPr/>
            </p:nvSpPr>
            <p:spPr>
              <a:xfrm>
                <a:off x="1988130" y="4105193"/>
                <a:ext cx="1741124" cy="550856"/>
              </a:xfrm>
              <a:prstGeom prst="roundRect">
                <a:avLst>
                  <a:gd name="adj" fmla="val 50000"/>
                </a:avLst>
              </a:prstGeom>
              <a:solidFill>
                <a:srgbClr val="9E3537"/>
              </a:solidFill>
              <a:ln w="9525" cap="flat">
                <a:noFill/>
                <a:prstDash val="solid"/>
                <a:miter/>
              </a:ln>
              <a:effectLst>
                <a:outerShdw blurRad="127000" dist="127000" dir="5400000" algn="ctr" rotWithShape="0">
                  <a:srgbClr val="9E3537">
                    <a:alpha val="15000"/>
                  </a:srgbClr>
                </a:outerShdw>
              </a:effectLst>
            </p:spPr>
            <p:txBody>
              <a:bodyPr rtlCol="0" anchor="ctr"/>
              <a:lstStyle/>
              <a:p>
                <a:endParaRPr lang="zh-CN" altLang="en-US">
                  <a:solidFill>
                    <a:srgbClr val="D77061"/>
                  </a:solidFill>
                  <a:latin typeface="思源宋体 CN Heavy" panose="02020900000000000000" pitchFamily="18" charset="-122"/>
                  <a:ea typeface="思源宋体 CN Heavy" panose="02020900000000000000" pitchFamily="18" charset="-122"/>
                </a:endParaRPr>
              </a:p>
            </p:txBody>
          </p:sp>
          <p:sp>
            <p:nvSpPr>
              <p:cNvPr id="13" name="文本框 12"/>
              <p:cNvSpPr txBox="1"/>
              <p:nvPr/>
            </p:nvSpPr>
            <p:spPr>
              <a:xfrm>
                <a:off x="1988130" y="4195955"/>
                <a:ext cx="1741124" cy="36830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dirty="0">
                    <a:solidFill>
                      <a:schemeClr val="bg1"/>
                    </a:solidFill>
                    <a:latin typeface="思源宋体 CN Heavy" panose="02020900000000000000" pitchFamily="18" charset="-122"/>
                    <a:ea typeface="思源宋体 CN Heavy" panose="02020900000000000000" pitchFamily="18" charset="-122"/>
                  </a:rPr>
                  <a:t>第</a:t>
                </a:r>
                <a:r>
                  <a:rPr lang="zh-CN" altLang="en-US" dirty="0">
                    <a:solidFill>
                      <a:schemeClr val="bg1"/>
                    </a:solidFill>
                    <a:latin typeface="思源宋体 CN Heavy" panose="02020900000000000000" pitchFamily="18" charset="-122"/>
                    <a:ea typeface="思源宋体 CN Heavy" panose="02020900000000000000" pitchFamily="18" charset="-122"/>
                  </a:rPr>
                  <a:t>六部分</a:t>
                </a:r>
                <a:endParaRPr kumimoji="0" lang="zh-CN" altLang="en-US"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grpSp>
      </p:grpSp>
      <p:sp>
        <p:nvSpPr>
          <p:cNvPr id="17" name="文本框 16"/>
          <p:cNvSpPr txBox="1"/>
          <p:nvPr/>
        </p:nvSpPr>
        <p:spPr>
          <a:xfrm>
            <a:off x="6095999" y="1636877"/>
            <a:ext cx="944880" cy="1014730"/>
          </a:xfrm>
          <a:prstGeom prst="rect">
            <a:avLst/>
          </a:prstGeom>
          <a:noFill/>
          <a:ln>
            <a:noFill/>
          </a:ln>
        </p:spPr>
        <p:txBody>
          <a:bodyPr wrap="none" rtlCol="0">
            <a:spAutoFit/>
          </a:bodyPr>
          <a:lstStyle/>
          <a:p>
            <a:r>
              <a:rPr lang="en-US" altLang="zh-CN" sz="6000" dirty="0">
                <a:ln>
                  <a:solidFill>
                    <a:srgbClr val="417F54"/>
                  </a:solidFill>
                </a:ln>
                <a:noFill/>
                <a:latin typeface="思源宋体 CN Heavy" panose="02020900000000000000" pitchFamily="18" charset="-122"/>
                <a:ea typeface="思源宋体 CN Heavy" panose="02020900000000000000" pitchFamily="18" charset="-122"/>
              </a:rPr>
              <a:t>06</a:t>
            </a:r>
            <a:endParaRPr lang="zh-CN" altLang="en-US" sz="6000" dirty="0">
              <a:ln>
                <a:solidFill>
                  <a:srgbClr val="417F54"/>
                </a:solidFill>
              </a:ln>
              <a:noFill/>
              <a:latin typeface="思源宋体 CN Heavy" panose="02020900000000000000" pitchFamily="18" charset="-122"/>
              <a:ea typeface="思源宋体 CN Heavy" panose="02020900000000000000" pitchFamily="18" charset="-122"/>
            </a:endParaRPr>
          </a:p>
        </p:txBody>
      </p:sp>
      <p:sp>
        <p:nvSpPr>
          <p:cNvPr id="10" name="文本框 28"/>
          <p:cNvSpPr txBox="1"/>
          <p:nvPr/>
        </p:nvSpPr>
        <p:spPr>
          <a:xfrm>
            <a:off x="6095999" y="3526722"/>
            <a:ext cx="5123543" cy="78359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pPr>
            <a:r>
              <a:rPr lang="zh-CN" altLang="en-US" sz="1000" dirty="0">
                <a:solidFill>
                  <a:schemeClr val="tx1">
                    <a:lumMod val="50000"/>
                    <a:lumOff val="50000"/>
                    <a:alpha val="80000"/>
                  </a:schemeClr>
                </a:solidFill>
                <a:latin typeface="MiSans Normal" panose="00000500000000000000" pitchFamily="2" charset="-122"/>
                <a:ea typeface="MiSans Normal" panose="00000500000000000000" pitchFamily="2" charset="-122"/>
              </a:rPr>
              <a:t>老年性听力损失是一种听觉系统随着年龄增长而导致的对声音感知降低的现象，可以引起言语交流能力下降、情感和社会交流能力下降、认知能力下降、避险能力下降等问题，需要给予足够的重视，积极开展早期干预。</a:t>
            </a:r>
            <a:endParaRPr lang="zh-CN" altLang="en-US" sz="1000" dirty="0">
              <a:solidFill>
                <a:schemeClr val="tx1">
                  <a:lumMod val="50000"/>
                  <a:lumOff val="50000"/>
                  <a:alpha val="80000"/>
                </a:schemeClr>
              </a:solidFill>
              <a:latin typeface="MiSans Normal" panose="00000500000000000000" pitchFamily="2" charset="-122"/>
              <a:ea typeface="MiSans Normal" panose="00000500000000000000"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descr="7b0a202020202262756c6c6574223a20227b5c2263617465676f727949645c223a5c225c222c5c2274656d706c61746549645c223a32303233313731337d220a7d0a"/>
          <p:cNvGrpSpPr/>
          <p:nvPr/>
        </p:nvGrpSpPr>
        <p:grpSpPr>
          <a:xfrm>
            <a:off x="704215" y="1120775"/>
            <a:ext cx="11030483" cy="5451475"/>
            <a:chOff x="704069" y="941287"/>
            <a:chExt cx="11030191" cy="5238910"/>
          </a:xfrm>
        </p:grpSpPr>
        <p:grpSp>
          <p:nvGrpSpPr>
            <p:cNvPr id="48" name="组合 47"/>
            <p:cNvGrpSpPr/>
            <p:nvPr/>
          </p:nvGrpSpPr>
          <p:grpSpPr>
            <a:xfrm>
              <a:off x="704069" y="941287"/>
              <a:ext cx="3680363" cy="5238910"/>
              <a:chOff x="704069" y="1117818"/>
              <a:chExt cx="3680363" cy="5238910"/>
            </a:xfrm>
          </p:grpSpPr>
          <p:sp>
            <p:nvSpPr>
              <p:cNvPr id="10" name="文本框 9"/>
              <p:cNvSpPr txBox="1"/>
              <p:nvPr/>
            </p:nvSpPr>
            <p:spPr>
              <a:xfrm>
                <a:off x="704069" y="3722748"/>
                <a:ext cx="3679190" cy="2633980"/>
              </a:xfrm>
              <a:prstGeom prst="rect">
                <a:avLst/>
              </a:prstGeom>
              <a:solidFill>
                <a:srgbClr val="417F54"/>
              </a:solid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b="1" dirty="0">
                    <a:solidFill>
                      <a:schemeClr val="bg1"/>
                    </a:solidFill>
                    <a:latin typeface="MiSans Normal" panose="00000500000000000000" pitchFamily="2" charset="-122"/>
                    <a:ea typeface="MiSans Normal" panose="00000500000000000000" pitchFamily="2" charset="-122"/>
                    <a:cs typeface="+mn-ea"/>
                    <a:sym typeface="+mn-lt"/>
                  </a:rPr>
                  <a:t>（二）佩戴方法</a:t>
                </a:r>
                <a:endParaRPr lang="zh-CN" altLang="en-US" b="1" dirty="0">
                  <a:solidFill>
                    <a:schemeClr val="bg1"/>
                  </a:solidFill>
                  <a:latin typeface="MiSans Normal" panose="00000500000000000000" pitchFamily="2" charset="-122"/>
                  <a:ea typeface="MiSans Normal" panose="00000500000000000000" pitchFamily="2" charset="-122"/>
                  <a:cs typeface="+mn-ea"/>
                  <a:sym typeface="+mn-lt"/>
                </a:endParaRPr>
              </a:p>
              <a:p>
                <a:pPr algn="l">
                  <a:lnSpc>
                    <a:spcPct val="150000"/>
                  </a:lnSpc>
                  <a:buBlip>
                    <a:blip r:embed="rId1">
                      <a:extLst>
                        <a:ext uri="{96DAC541-7B7A-43D3-8B79-37D633B846F1}">
                          <asvg:svgBlip xmlns:asvg="http://schemas.microsoft.com/office/drawing/2016/SVG/main" r:embed="rId2"/>
                        </a:ext>
                      </a:extLst>
                    </a:blip>
                  </a:buBlip>
                </a:pPr>
                <a:r>
                  <a:rPr lang="zh-CN" altLang="en-US" dirty="0">
                    <a:solidFill>
                      <a:schemeClr val="bg1"/>
                    </a:solidFill>
                    <a:latin typeface="MiSans Normal" panose="00000500000000000000" pitchFamily="2" charset="-122"/>
                    <a:ea typeface="MiSans Normal" panose="00000500000000000000" pitchFamily="2" charset="-122"/>
                    <a:cs typeface="+mn-ea"/>
                    <a:sym typeface="+mn-lt"/>
                  </a:rPr>
                  <a:t>分清左右耳</a:t>
                </a:r>
                <a:endParaRPr lang="zh-CN" altLang="en-US" dirty="0">
                  <a:solidFill>
                    <a:schemeClr val="bg1"/>
                  </a:solidFill>
                  <a:latin typeface="MiSans Normal" panose="00000500000000000000" pitchFamily="2" charset="-122"/>
                  <a:ea typeface="MiSans Normal" panose="00000500000000000000" pitchFamily="2" charset="-122"/>
                  <a:cs typeface="+mn-ea"/>
                  <a:sym typeface="+mn-lt"/>
                </a:endParaRPr>
              </a:p>
              <a:p>
                <a:pPr algn="l">
                  <a:lnSpc>
                    <a:spcPct val="150000"/>
                  </a:lnSpc>
                  <a:buBlip>
                    <a:blip r:embed="rId1">
                      <a:extLst>
                        <a:ext uri="{96DAC541-7B7A-43D3-8B79-37D633B846F1}">
                          <asvg:svgBlip xmlns:asvg="http://schemas.microsoft.com/office/drawing/2016/SVG/main" r:embed="rId2"/>
                        </a:ext>
                      </a:extLst>
                    </a:blip>
                  </a:buBlip>
                </a:pPr>
                <a:r>
                  <a:rPr lang="zh-CN" altLang="en-US" dirty="0">
                    <a:solidFill>
                      <a:schemeClr val="bg1"/>
                    </a:solidFill>
                    <a:latin typeface="MiSans Normal" panose="00000500000000000000" pitchFamily="2" charset="-122"/>
                    <a:ea typeface="MiSans Normal" panose="00000500000000000000" pitchFamily="2" charset="-122"/>
                    <a:cs typeface="+mn-ea"/>
                    <a:sym typeface="+mn-lt"/>
                  </a:rPr>
                  <a:t>调整位置，使其佩戴舒适且稳定</a:t>
                </a:r>
                <a:endParaRPr lang="zh-CN" altLang="en-US"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11" name="文本框 10"/>
              <p:cNvSpPr txBox="1"/>
              <p:nvPr/>
            </p:nvSpPr>
            <p:spPr>
              <a:xfrm>
                <a:off x="704069" y="1117818"/>
                <a:ext cx="3680363" cy="2514189"/>
              </a:xfrm>
              <a:prstGeom prst="rect">
                <a:avLst/>
              </a:prstGeom>
              <a:solidFill>
                <a:srgbClr val="9E3537"/>
              </a:solid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b="1" dirty="0">
                    <a:solidFill>
                      <a:schemeClr val="bg1"/>
                    </a:solidFill>
                    <a:latin typeface="MiSans Normal" panose="00000500000000000000" pitchFamily="2" charset="-122"/>
                    <a:ea typeface="MiSans Normal" panose="00000500000000000000" pitchFamily="2" charset="-122"/>
                    <a:cs typeface="+mn-ea"/>
                    <a:sym typeface="+mn-lt"/>
                  </a:rPr>
                  <a:t>（一）佩戴前准备</a:t>
                </a:r>
                <a:endParaRPr lang="zh-CN" altLang="en-US" b="1" dirty="0">
                  <a:solidFill>
                    <a:schemeClr val="bg1"/>
                  </a:solidFill>
                  <a:latin typeface="MiSans Normal" panose="00000500000000000000" pitchFamily="2" charset="-122"/>
                  <a:ea typeface="MiSans Normal" panose="00000500000000000000" pitchFamily="2" charset="-122"/>
                  <a:cs typeface="+mn-ea"/>
                  <a:sym typeface="+mn-lt"/>
                </a:endParaRPr>
              </a:p>
              <a:p>
                <a:pPr algn="l">
                  <a:lnSpc>
                    <a:spcPct val="150000"/>
                  </a:lnSpc>
                  <a:buBlip>
                    <a:blip r:embed="rId1">
                      <a:extLst>
                        <a:ext uri="{96DAC541-7B7A-43D3-8B79-37D633B846F1}">
                          <asvg:svgBlip xmlns:asvg="http://schemas.microsoft.com/office/drawing/2016/SVG/main" r:embed="rId2"/>
                        </a:ext>
                      </a:extLst>
                    </a:blip>
                  </a:buBlip>
                </a:pPr>
                <a:r>
                  <a:rPr lang="zh-CN" altLang="en-US" dirty="0">
                    <a:solidFill>
                      <a:schemeClr val="bg1"/>
                    </a:solidFill>
                    <a:latin typeface="MiSans Normal" panose="00000500000000000000" pitchFamily="2" charset="-122"/>
                    <a:ea typeface="MiSans Normal" panose="00000500000000000000" pitchFamily="2" charset="-122"/>
                    <a:cs typeface="+mn-ea"/>
                    <a:sym typeface="+mn-lt"/>
                  </a:rPr>
                  <a:t>保持耳部清洁</a:t>
                </a:r>
                <a:endParaRPr lang="zh-CN" altLang="en-US" dirty="0">
                  <a:solidFill>
                    <a:schemeClr val="bg1"/>
                  </a:solidFill>
                  <a:latin typeface="MiSans Normal" panose="00000500000000000000" pitchFamily="2" charset="-122"/>
                  <a:ea typeface="MiSans Normal" panose="00000500000000000000" pitchFamily="2" charset="-122"/>
                  <a:cs typeface="+mn-ea"/>
                  <a:sym typeface="+mn-lt"/>
                </a:endParaRPr>
              </a:p>
              <a:p>
                <a:pPr algn="l">
                  <a:lnSpc>
                    <a:spcPct val="150000"/>
                  </a:lnSpc>
                  <a:buBlip>
                    <a:blip r:embed="rId1">
                      <a:extLst>
                        <a:ext uri="{96DAC541-7B7A-43D3-8B79-37D633B846F1}">
                          <asvg:svgBlip xmlns:asvg="http://schemas.microsoft.com/office/drawing/2016/SVG/main" r:embed="rId2"/>
                        </a:ext>
                      </a:extLst>
                    </a:blip>
                  </a:buBlip>
                </a:pPr>
                <a:r>
                  <a:rPr lang="zh-CN" altLang="en-US" dirty="0">
                    <a:solidFill>
                      <a:schemeClr val="bg1"/>
                    </a:solidFill>
                    <a:latin typeface="MiSans Normal" panose="00000500000000000000" pitchFamily="2" charset="-122"/>
                    <a:ea typeface="MiSans Normal" panose="00000500000000000000" pitchFamily="2" charset="-122"/>
                    <a:cs typeface="+mn-ea"/>
                    <a:sym typeface="+mn-lt"/>
                  </a:rPr>
                  <a:t>检查助听器的电池是否安装正确，电量是否充足</a:t>
                </a:r>
                <a:endParaRPr lang="zh-CN" altLang="en-US" dirty="0">
                  <a:solidFill>
                    <a:schemeClr val="bg1"/>
                  </a:solidFill>
                  <a:latin typeface="MiSans Normal" panose="00000500000000000000" pitchFamily="2" charset="-122"/>
                  <a:ea typeface="MiSans Normal" panose="00000500000000000000" pitchFamily="2" charset="-122"/>
                  <a:cs typeface="+mn-ea"/>
                  <a:sym typeface="+mn-lt"/>
                </a:endParaRPr>
              </a:p>
            </p:txBody>
          </p:sp>
        </p:grpSp>
        <p:grpSp>
          <p:nvGrpSpPr>
            <p:cNvPr id="47" name="组合 46"/>
            <p:cNvGrpSpPr/>
            <p:nvPr/>
          </p:nvGrpSpPr>
          <p:grpSpPr>
            <a:xfrm>
              <a:off x="4384166" y="1458940"/>
              <a:ext cx="3496241" cy="4180936"/>
              <a:chOff x="4302027" y="1255740"/>
              <a:chExt cx="3496241" cy="4180936"/>
            </a:xfrm>
          </p:grpSpPr>
          <p:sp>
            <p:nvSpPr>
              <p:cNvPr id="46" name="椭圆 45"/>
              <p:cNvSpPr/>
              <p:nvPr/>
            </p:nvSpPr>
            <p:spPr>
              <a:xfrm>
                <a:off x="4302027" y="1940435"/>
                <a:ext cx="3496241" cy="3496241"/>
              </a:xfrm>
              <a:prstGeom prst="ellipse">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图标&#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48834" y="1255740"/>
                <a:ext cx="2802627" cy="4162992"/>
              </a:xfrm>
              <a:prstGeom prst="rect">
                <a:avLst/>
              </a:prstGeom>
            </p:spPr>
          </p:pic>
        </p:grpSp>
        <p:grpSp>
          <p:nvGrpSpPr>
            <p:cNvPr id="49" name="组合 48"/>
            <p:cNvGrpSpPr/>
            <p:nvPr/>
          </p:nvGrpSpPr>
          <p:grpSpPr>
            <a:xfrm>
              <a:off x="7881182" y="958374"/>
              <a:ext cx="3853078" cy="4939282"/>
              <a:chOff x="349104" y="1134905"/>
              <a:chExt cx="3853078" cy="4939282"/>
            </a:xfrm>
          </p:grpSpPr>
          <p:sp>
            <p:nvSpPr>
              <p:cNvPr id="52" name="文本框 51"/>
              <p:cNvSpPr txBox="1"/>
              <p:nvPr/>
            </p:nvSpPr>
            <p:spPr>
              <a:xfrm>
                <a:off x="370693" y="3723543"/>
                <a:ext cx="3830854" cy="2350644"/>
              </a:xfrm>
              <a:prstGeom prst="rect">
                <a:avLst/>
              </a:prstGeom>
              <a:solidFill>
                <a:srgbClr val="9E3537"/>
              </a:solid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b="1" dirty="0">
                    <a:solidFill>
                      <a:schemeClr val="bg1"/>
                    </a:solidFill>
                    <a:latin typeface="MiSans Normal" panose="00000500000000000000" pitchFamily="2" charset="-122"/>
                    <a:ea typeface="MiSans Normal" panose="00000500000000000000" pitchFamily="2" charset="-122"/>
                    <a:cs typeface="+mn-ea"/>
                    <a:sym typeface="+mn-lt"/>
                  </a:rPr>
                  <a:t>（五）日常维护</a:t>
                </a:r>
                <a:endParaRPr lang="zh-CN" altLang="en-US" b="1" dirty="0">
                  <a:solidFill>
                    <a:schemeClr val="bg1"/>
                  </a:solidFill>
                  <a:latin typeface="MiSans Normal" panose="00000500000000000000" pitchFamily="2" charset="-122"/>
                  <a:ea typeface="MiSans Normal" panose="00000500000000000000" pitchFamily="2" charset="-122"/>
                  <a:cs typeface="+mn-ea"/>
                  <a:sym typeface="+mn-lt"/>
                </a:endParaRPr>
              </a:p>
              <a:p>
                <a:pPr algn="l">
                  <a:lnSpc>
                    <a:spcPct val="150000"/>
                  </a:lnSpc>
                  <a:buBlip>
                    <a:blip r:embed="rId1">
                      <a:extLst>
                        <a:ext uri="{96DAC541-7B7A-43D3-8B79-37D633B846F1}">
                          <asvg:svgBlip xmlns:asvg="http://schemas.microsoft.com/office/drawing/2016/SVG/main" r:embed="rId2"/>
                        </a:ext>
                      </a:extLst>
                    </a:blip>
                  </a:buBlip>
                </a:pPr>
                <a:r>
                  <a:rPr lang="zh-CN" altLang="en-US" dirty="0">
                    <a:solidFill>
                      <a:schemeClr val="bg1"/>
                    </a:solidFill>
                    <a:latin typeface="MiSans Normal" panose="00000500000000000000" pitchFamily="2" charset="-122"/>
                    <a:ea typeface="MiSans Normal" panose="00000500000000000000" pitchFamily="2" charset="-122"/>
                    <a:cs typeface="+mn-ea"/>
                    <a:sym typeface="+mn-lt"/>
                  </a:rPr>
                  <a:t>定期清理耳</a:t>
                </a:r>
                <a:r>
                  <a:rPr lang="en-US" altLang="zh-CN" dirty="0">
                    <a:solidFill>
                      <a:schemeClr val="bg1"/>
                    </a:solidFill>
                    <a:latin typeface="MiSans Normal" panose="00000500000000000000" pitchFamily="2" charset="-122"/>
                    <a:ea typeface="MiSans Normal" panose="00000500000000000000" pitchFamily="2" charset="-122"/>
                    <a:cs typeface="+mn-ea"/>
                    <a:sym typeface="+mn-lt"/>
                  </a:rPr>
                  <a:t>，</a:t>
                </a:r>
                <a:r>
                  <a:rPr lang="zh-CN" altLang="en-US" dirty="0">
                    <a:solidFill>
                      <a:schemeClr val="bg1"/>
                    </a:solidFill>
                    <a:latin typeface="MiSans Normal" panose="00000500000000000000" pitchFamily="2" charset="-122"/>
                    <a:ea typeface="MiSans Normal" panose="00000500000000000000" pitchFamily="2" charset="-122"/>
                    <a:cs typeface="+mn-ea"/>
                    <a:sym typeface="+mn-lt"/>
                  </a:rPr>
                  <a:t>防止受潮。</a:t>
                </a:r>
                <a:endParaRPr lang="zh-CN" altLang="en-US" dirty="0">
                  <a:solidFill>
                    <a:schemeClr val="bg1"/>
                  </a:solidFill>
                  <a:latin typeface="MiSans Normal" panose="00000500000000000000" pitchFamily="2" charset="-122"/>
                  <a:ea typeface="MiSans Normal" panose="00000500000000000000" pitchFamily="2" charset="-122"/>
                  <a:cs typeface="+mn-ea"/>
                  <a:sym typeface="+mn-lt"/>
                </a:endParaRPr>
              </a:p>
              <a:p>
                <a:pPr algn="l">
                  <a:lnSpc>
                    <a:spcPct val="150000"/>
                  </a:lnSpc>
                  <a:buBlip>
                    <a:blip r:embed="rId1">
                      <a:extLst>
                        <a:ext uri="{96DAC541-7B7A-43D3-8B79-37D633B846F1}">
                          <asvg:svgBlip xmlns:asvg="http://schemas.microsoft.com/office/drawing/2016/SVG/main" r:embed="rId2"/>
                        </a:ext>
                      </a:extLst>
                    </a:blip>
                  </a:buBlip>
                </a:pPr>
                <a:r>
                  <a:rPr lang="zh-CN" altLang="en-US" dirty="0">
                    <a:solidFill>
                      <a:schemeClr val="bg1"/>
                    </a:solidFill>
                    <a:latin typeface="MiSans Normal" panose="00000500000000000000" pitchFamily="2" charset="-122"/>
                    <a:ea typeface="MiSans Normal" panose="00000500000000000000" pitchFamily="2" charset="-122"/>
                    <a:cs typeface="+mn-ea"/>
                    <a:sym typeface="+mn-lt"/>
                  </a:rPr>
                  <a:t>每天佩戴时间建议在</a:t>
                </a:r>
                <a:r>
                  <a:rPr lang="en-US" altLang="zh-CN" dirty="0">
                    <a:solidFill>
                      <a:schemeClr val="bg1"/>
                    </a:solidFill>
                    <a:latin typeface="MiSans Normal" panose="00000500000000000000" pitchFamily="2" charset="-122"/>
                    <a:ea typeface="MiSans Normal" panose="00000500000000000000" pitchFamily="2" charset="-122"/>
                    <a:cs typeface="+mn-ea"/>
                    <a:sym typeface="+mn-lt"/>
                  </a:rPr>
                  <a:t> 6</a:t>
                </a:r>
                <a:r>
                  <a:rPr lang="zh-CN" altLang="en-US" dirty="0">
                    <a:solidFill>
                      <a:schemeClr val="bg1"/>
                    </a:solidFill>
                    <a:latin typeface="MiSans Normal" panose="00000500000000000000" pitchFamily="2" charset="-122"/>
                    <a:ea typeface="MiSans Normal" panose="00000500000000000000" pitchFamily="2" charset="-122"/>
                    <a:cs typeface="+mn-ea"/>
                    <a:sym typeface="+mn-lt"/>
                  </a:rPr>
                  <a:t>～</a:t>
                </a:r>
                <a:r>
                  <a:rPr lang="en-US" altLang="zh-CN" dirty="0">
                    <a:solidFill>
                      <a:schemeClr val="bg1"/>
                    </a:solidFill>
                    <a:latin typeface="MiSans Normal" panose="00000500000000000000" pitchFamily="2" charset="-122"/>
                    <a:ea typeface="MiSans Normal" panose="00000500000000000000" pitchFamily="2" charset="-122"/>
                    <a:cs typeface="+mn-ea"/>
                    <a:sym typeface="+mn-lt"/>
                  </a:rPr>
                  <a:t>8 </a:t>
                </a:r>
                <a:r>
                  <a:rPr lang="zh-CN" altLang="en-US" dirty="0">
                    <a:solidFill>
                      <a:schemeClr val="bg1"/>
                    </a:solidFill>
                    <a:latin typeface="MiSans Normal" panose="00000500000000000000" pitchFamily="2" charset="-122"/>
                    <a:ea typeface="MiSans Normal" panose="00000500000000000000" pitchFamily="2" charset="-122"/>
                    <a:cs typeface="+mn-ea"/>
                    <a:sym typeface="+mn-lt"/>
                  </a:rPr>
                  <a:t>小时</a:t>
                </a:r>
                <a:r>
                  <a:rPr lang="en-US" altLang="zh-CN" dirty="0">
                    <a:solidFill>
                      <a:schemeClr val="bg1"/>
                    </a:solidFill>
                    <a:latin typeface="MiSans Normal" panose="00000500000000000000" pitchFamily="2" charset="-122"/>
                    <a:ea typeface="MiSans Normal" panose="00000500000000000000" pitchFamily="2" charset="-122"/>
                    <a:cs typeface="+mn-ea"/>
                    <a:sym typeface="+mn-lt"/>
                  </a:rPr>
                  <a:t>。</a:t>
                </a:r>
                <a:endParaRPr lang="zh-CN" altLang="en-US" dirty="0">
                  <a:solidFill>
                    <a:schemeClr val="bg1"/>
                  </a:solidFill>
                  <a:latin typeface="MiSans Normal" panose="00000500000000000000" pitchFamily="2" charset="-122"/>
                  <a:ea typeface="MiSans Normal" panose="00000500000000000000" pitchFamily="2" charset="-122"/>
                  <a:cs typeface="+mn-ea"/>
                  <a:sym typeface="+mn-lt"/>
                </a:endParaRPr>
              </a:p>
              <a:p>
                <a:pPr algn="l">
                  <a:lnSpc>
                    <a:spcPct val="150000"/>
                  </a:lnSpc>
                  <a:buBlip>
                    <a:blip r:embed="rId1">
                      <a:extLst>
                        <a:ext uri="{96DAC541-7B7A-43D3-8B79-37D633B846F1}">
                          <asvg:svgBlip xmlns:asvg="http://schemas.microsoft.com/office/drawing/2016/SVG/main" r:embed="rId2"/>
                        </a:ext>
                      </a:extLst>
                    </a:blip>
                  </a:buBlip>
                </a:pPr>
                <a:r>
                  <a:rPr lang="zh-CN" altLang="en-US" dirty="0">
                    <a:solidFill>
                      <a:schemeClr val="bg1"/>
                    </a:solidFill>
                    <a:latin typeface="MiSans Normal" panose="00000500000000000000" pitchFamily="2" charset="-122"/>
                    <a:ea typeface="MiSans Normal" panose="00000500000000000000" pitchFamily="2" charset="-122"/>
                    <a:cs typeface="+mn-ea"/>
                    <a:sym typeface="+mn-lt"/>
                  </a:rPr>
                  <a:t>避免水分进入设备内部</a:t>
                </a:r>
                <a:r>
                  <a:rPr lang="en-US" altLang="zh-CN" dirty="0">
                    <a:solidFill>
                      <a:schemeClr val="bg1"/>
                    </a:solidFill>
                    <a:latin typeface="MiSans Normal" panose="00000500000000000000" pitchFamily="2" charset="-122"/>
                    <a:ea typeface="MiSans Normal" panose="00000500000000000000" pitchFamily="2" charset="-122"/>
                    <a:cs typeface="+mn-ea"/>
                    <a:sym typeface="+mn-lt"/>
                  </a:rPr>
                  <a:t>，</a:t>
                </a:r>
                <a:r>
                  <a:rPr lang="zh-CN" altLang="en-US" dirty="0">
                    <a:solidFill>
                      <a:schemeClr val="bg1"/>
                    </a:solidFill>
                    <a:latin typeface="MiSans Normal" panose="00000500000000000000" pitchFamily="2" charset="-122"/>
                    <a:ea typeface="MiSans Normal" panose="00000500000000000000" pitchFamily="2" charset="-122"/>
                    <a:cs typeface="+mn-ea"/>
                    <a:sym typeface="+mn-lt"/>
                  </a:rPr>
                  <a:t>防止外力撞击或摔落。</a:t>
                </a:r>
                <a:endParaRPr lang="zh-CN" altLang="en-US"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53" name="文本框 52"/>
              <p:cNvSpPr txBox="1"/>
              <p:nvPr/>
            </p:nvSpPr>
            <p:spPr>
              <a:xfrm>
                <a:off x="349104" y="1134905"/>
                <a:ext cx="3853078" cy="2497102"/>
              </a:xfrm>
              <a:prstGeom prst="rect">
                <a:avLst/>
              </a:prstGeom>
              <a:solidFill>
                <a:srgbClr val="417F54"/>
              </a:solid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b="1" dirty="0">
                    <a:solidFill>
                      <a:schemeClr val="bg1"/>
                    </a:solidFill>
                    <a:latin typeface="MiSans Normal" panose="00000500000000000000" pitchFamily="2" charset="-122"/>
                    <a:ea typeface="MiSans Normal" panose="00000500000000000000" pitchFamily="2" charset="-122"/>
                    <a:cs typeface="+mn-ea"/>
                    <a:sym typeface="+mn-lt"/>
                  </a:rPr>
                  <a:t>（三）开启和调节</a:t>
                </a:r>
                <a:endParaRPr lang="zh-CN" altLang="en-US" b="1" dirty="0">
                  <a:solidFill>
                    <a:schemeClr val="bg1"/>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dirty="0">
                    <a:solidFill>
                      <a:schemeClr val="bg1"/>
                    </a:solidFill>
                    <a:latin typeface="MiSans Normal" panose="00000500000000000000" pitchFamily="2" charset="-122"/>
                    <a:ea typeface="MiSans Normal" panose="00000500000000000000" pitchFamily="2" charset="-122"/>
                    <a:cs typeface="+mn-ea"/>
                    <a:sym typeface="+mn-lt"/>
                  </a:rPr>
                  <a:t>根据不同的环境和听力需求，调节音量大小和程序模式。</a:t>
                </a:r>
                <a:endParaRPr lang="zh-CN" altLang="en-US" dirty="0">
                  <a:solidFill>
                    <a:schemeClr val="bg1"/>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sz="1600" dirty="0">
                    <a:solidFill>
                      <a:schemeClr val="bg1"/>
                    </a:solidFill>
                    <a:latin typeface="MiSans Normal" panose="00000500000000000000" pitchFamily="2" charset="-122"/>
                    <a:ea typeface="MiSans Normal" panose="00000500000000000000" pitchFamily="2" charset="-122"/>
                    <a:cs typeface="+mn-ea"/>
                    <a:sym typeface="+mn-lt"/>
                  </a:rPr>
                  <a:t>（</a:t>
                </a:r>
                <a:r>
                  <a:rPr lang="zh-CN" altLang="en-US" b="1" dirty="0">
                    <a:solidFill>
                      <a:schemeClr val="bg1"/>
                    </a:solidFill>
                    <a:latin typeface="MiSans Normal" panose="00000500000000000000" pitchFamily="2" charset="-122"/>
                    <a:ea typeface="MiSans Normal" panose="00000500000000000000" pitchFamily="2" charset="-122"/>
                    <a:cs typeface="+mn-ea"/>
                    <a:sym typeface="+mn-lt"/>
                  </a:rPr>
                  <a:t>四）适应过程</a:t>
                </a:r>
                <a:endParaRPr lang="zh-CN" altLang="en-US" b="1" dirty="0">
                  <a:solidFill>
                    <a:schemeClr val="bg1"/>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dirty="0">
                    <a:solidFill>
                      <a:schemeClr val="bg1"/>
                    </a:solidFill>
                    <a:latin typeface="MiSans Normal" panose="00000500000000000000" pitchFamily="2" charset="-122"/>
                    <a:ea typeface="MiSans Normal" panose="00000500000000000000" pitchFamily="2" charset="-122"/>
                    <a:cs typeface="+mn-ea"/>
                    <a:sym typeface="+mn-lt"/>
                  </a:rPr>
                  <a:t>先在安静的环境中短时间佩戴，逐渐增加佩戴时间和环境的复杂程度。</a:t>
                </a:r>
                <a:endParaRPr lang="zh-CN" altLang="en-US" dirty="0">
                  <a:solidFill>
                    <a:schemeClr val="bg1"/>
                  </a:solidFill>
                  <a:latin typeface="MiSans Normal" panose="00000500000000000000" pitchFamily="2" charset="-122"/>
                  <a:ea typeface="MiSans Normal" panose="00000500000000000000" pitchFamily="2" charset="-122"/>
                  <a:cs typeface="+mn-ea"/>
                  <a:sym typeface="+mn-lt"/>
                </a:endParaRPr>
              </a:p>
            </p:txBody>
          </p:sp>
        </p:grpSp>
      </p:grpSp>
      <p:grpSp>
        <p:nvGrpSpPr>
          <p:cNvPr id="60" name="组合 59"/>
          <p:cNvGrpSpPr/>
          <p:nvPr/>
        </p:nvGrpSpPr>
        <p:grpSpPr>
          <a:xfrm>
            <a:off x="407533" y="562624"/>
            <a:ext cx="3683851" cy="576000"/>
            <a:chOff x="349477" y="620680"/>
            <a:chExt cx="3683851" cy="576000"/>
          </a:xfrm>
        </p:grpSpPr>
        <p:sp>
          <p:nvSpPr>
            <p:cNvPr id="61" name="矩形: 圆角 6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1</a:t>
              </a:r>
              <a:endParaRPr lang="en-US" altLang="zh-CN" sz="2800" dirty="0">
                <a:solidFill>
                  <a:schemeClr val="bg1"/>
                </a:solidFill>
                <a:latin typeface="思源宋体 CN Heavy" panose="02020900000000000000" pitchFamily="18" charset="-122"/>
                <a:ea typeface="思源宋体 CN Heavy" panose="02020900000000000000" pitchFamily="18" charset="-122"/>
              </a:endParaRPr>
            </a:p>
          </p:txBody>
        </p:sp>
        <p:sp>
          <p:nvSpPr>
            <p:cNvPr id="62" name="矩形 61"/>
            <p:cNvSpPr/>
            <p:nvPr/>
          </p:nvSpPr>
          <p:spPr>
            <a:xfrm>
              <a:off x="1005648" y="647070"/>
              <a:ext cx="30276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sz="2800" dirty="0">
                  <a:solidFill>
                    <a:srgbClr val="417F54"/>
                  </a:solidFill>
                  <a:latin typeface="思源宋体 CN Heavy" panose="02020900000000000000" pitchFamily="18" charset="-122"/>
                  <a:ea typeface="思源宋体 CN Heavy" panose="02020900000000000000" pitchFamily="18" charset="-122"/>
                </a:rPr>
                <a:t>助听器的使用步骤</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组合 69"/>
          <p:cNvGrpSpPr/>
          <p:nvPr/>
        </p:nvGrpSpPr>
        <p:grpSpPr>
          <a:xfrm>
            <a:off x="407533" y="562624"/>
            <a:ext cx="2261451" cy="576000"/>
            <a:chOff x="349477" y="620680"/>
            <a:chExt cx="2261451" cy="576000"/>
          </a:xfrm>
        </p:grpSpPr>
        <p:sp>
          <p:nvSpPr>
            <p:cNvPr id="71" name="矩形: 圆角 7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2</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72" name="矩形 71"/>
            <p:cNvSpPr/>
            <p:nvPr/>
          </p:nvSpPr>
          <p:spPr>
            <a:xfrm>
              <a:off x="1005648" y="647070"/>
              <a:ext cx="16052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rPr>
                <a:t>注意</a:t>
              </a:r>
              <a:r>
                <a:rPr lang="zh-CN" altLang="en-US" sz="2800" dirty="0">
                  <a:solidFill>
                    <a:srgbClr val="417F54"/>
                  </a:solidFill>
                  <a:latin typeface="思源宋体 CN Heavy" panose="02020900000000000000" pitchFamily="18" charset="-122"/>
                  <a:ea typeface="思源宋体 CN Heavy" panose="02020900000000000000" pitchFamily="18" charset="-122"/>
                </a:rPr>
                <a:t>事项</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
        <p:nvSpPr>
          <p:cNvPr id="2" name="文本框 1"/>
          <p:cNvSpPr txBox="1"/>
          <p:nvPr/>
        </p:nvSpPr>
        <p:spPr>
          <a:xfrm>
            <a:off x="983615" y="3474720"/>
            <a:ext cx="8185785" cy="2168525"/>
          </a:xfrm>
          <a:prstGeom prst="rect">
            <a:avLst/>
          </a:prstGeom>
          <a:solidFill>
            <a:srgbClr val="417F54"/>
          </a:solidFill>
        </p:spPr>
        <p:txBody>
          <a:bodyPr wrap="square">
            <a:spAutoFit/>
          </a:bodyPr>
          <a:p>
            <a:pPr marL="285750" indent="-285750">
              <a:lnSpc>
                <a:spcPct val="150000"/>
              </a:lnSpc>
              <a:buFont typeface="Wingdings" panose="05000000000000000000" charset="0"/>
              <a:buChar char=""/>
            </a:pPr>
            <a:r>
              <a:rPr lang="zh-CN" altLang="en-US" b="1" dirty="0">
                <a:solidFill>
                  <a:schemeClr val="bg1"/>
                </a:solidFill>
                <a:latin typeface="MiSans Normal" panose="00000500000000000000" pitchFamily="2" charset="-122"/>
                <a:ea typeface="MiSans Normal" panose="00000500000000000000" pitchFamily="2" charset="-122"/>
                <a:cs typeface="+mn-ea"/>
              </a:rPr>
              <a:t>会操作，会保养</a:t>
            </a:r>
            <a:r>
              <a:rPr lang="en-US" altLang="zh-CN" b="1" dirty="0">
                <a:solidFill>
                  <a:schemeClr val="bg1"/>
                </a:solidFill>
                <a:latin typeface="MiSans Normal" panose="00000500000000000000" pitchFamily="2" charset="-122"/>
                <a:ea typeface="MiSans Normal" panose="00000500000000000000" pitchFamily="2" charset="-122"/>
                <a:cs typeface="+mn-ea"/>
              </a:rPr>
              <a:t>：</a:t>
            </a:r>
            <a:r>
              <a:rPr lang="zh-CN" altLang="en-US" dirty="0">
                <a:solidFill>
                  <a:schemeClr val="bg1"/>
                </a:solidFill>
                <a:latin typeface="MiSans Normal" panose="00000500000000000000" pitchFamily="2" charset="-122"/>
                <a:ea typeface="MiSans Normal" panose="00000500000000000000" pitchFamily="2" charset="-122"/>
                <a:cs typeface="+mn-ea"/>
              </a:rPr>
              <a:t>做好</a:t>
            </a:r>
            <a:r>
              <a:rPr lang="en-US" altLang="zh-CN" dirty="0">
                <a:solidFill>
                  <a:schemeClr val="bg1"/>
                </a:solidFill>
                <a:latin typeface="MiSans Normal" panose="00000500000000000000" pitchFamily="2" charset="-122"/>
                <a:ea typeface="MiSans Normal" panose="00000500000000000000" pitchFamily="2" charset="-122"/>
                <a:cs typeface="+mn-ea"/>
              </a:rPr>
              <a:t>“</a:t>
            </a:r>
            <a:r>
              <a:rPr lang="zh-CN" altLang="en-US" dirty="0">
                <a:solidFill>
                  <a:schemeClr val="bg1"/>
                </a:solidFill>
                <a:latin typeface="MiSans Normal" panose="00000500000000000000" pitchFamily="2" charset="-122"/>
                <a:ea typeface="MiSans Normal" panose="00000500000000000000" pitchFamily="2" charset="-122"/>
                <a:cs typeface="+mn-ea"/>
              </a:rPr>
              <a:t>防潮、防震、防垢及防液</a:t>
            </a:r>
            <a:r>
              <a:rPr lang="en-US" altLang="zh-CN" dirty="0">
                <a:solidFill>
                  <a:schemeClr val="bg1"/>
                </a:solidFill>
                <a:latin typeface="MiSans Normal" panose="00000500000000000000" pitchFamily="2" charset="-122"/>
                <a:ea typeface="MiSans Normal" panose="00000500000000000000" pitchFamily="2" charset="-122"/>
                <a:cs typeface="+mn-ea"/>
              </a:rPr>
              <a:t>”</a:t>
            </a:r>
            <a:r>
              <a:rPr lang="zh-CN" altLang="en-US" dirty="0">
                <a:solidFill>
                  <a:schemeClr val="bg1"/>
                </a:solidFill>
                <a:latin typeface="MiSans Normal" panose="00000500000000000000" pitchFamily="2" charset="-122"/>
                <a:ea typeface="MiSans Normal" panose="00000500000000000000" pitchFamily="2" charset="-122"/>
                <a:cs typeface="+mn-ea"/>
              </a:rPr>
              <a:t>的保护工作。</a:t>
            </a:r>
            <a:endParaRPr lang="zh-CN" altLang="en-US" dirty="0">
              <a:solidFill>
                <a:schemeClr val="bg1"/>
              </a:solidFill>
              <a:latin typeface="MiSans Normal" panose="00000500000000000000" pitchFamily="2" charset="-122"/>
              <a:ea typeface="MiSans Normal" panose="00000500000000000000" pitchFamily="2" charset="-122"/>
              <a:cs typeface="+mn-ea"/>
            </a:endParaRPr>
          </a:p>
          <a:p>
            <a:pPr marL="285750" indent="-285750">
              <a:lnSpc>
                <a:spcPct val="150000"/>
              </a:lnSpc>
              <a:buFont typeface="Wingdings" panose="05000000000000000000" charset="0"/>
              <a:buChar char=""/>
            </a:pPr>
            <a:r>
              <a:rPr lang="zh-CN" altLang="en-US" b="1" dirty="0">
                <a:solidFill>
                  <a:schemeClr val="bg1"/>
                </a:solidFill>
                <a:latin typeface="MiSans Normal" panose="00000500000000000000" pitchFamily="2" charset="-122"/>
                <a:ea typeface="MiSans Normal" panose="00000500000000000000" pitchFamily="2" charset="-122"/>
                <a:cs typeface="+mn-ea"/>
              </a:rPr>
              <a:t>家人多掌握交流技巧</a:t>
            </a:r>
            <a:r>
              <a:rPr lang="en-US" altLang="zh-CN" b="1" dirty="0">
                <a:solidFill>
                  <a:schemeClr val="bg1"/>
                </a:solidFill>
                <a:latin typeface="MiSans Normal" panose="00000500000000000000" pitchFamily="2" charset="-122"/>
                <a:ea typeface="MiSans Normal" panose="00000500000000000000" pitchFamily="2" charset="-122"/>
                <a:cs typeface="+mn-ea"/>
              </a:rPr>
              <a:t>：</a:t>
            </a:r>
            <a:r>
              <a:rPr lang="zh-CN" altLang="en-US" dirty="0">
                <a:solidFill>
                  <a:schemeClr val="bg1"/>
                </a:solidFill>
                <a:latin typeface="MiSans Normal" panose="00000500000000000000" pitchFamily="2" charset="-122"/>
                <a:ea typeface="MiSans Normal" panose="00000500000000000000" pitchFamily="2" charset="-122"/>
                <a:cs typeface="+mn-ea"/>
              </a:rPr>
              <a:t>家人的鼓励、支持和陪伴能增强老年性听力损失患者坚持佩戴助听器的信心和决心</a:t>
            </a:r>
            <a:r>
              <a:rPr lang="en-US" altLang="zh-CN" dirty="0">
                <a:solidFill>
                  <a:schemeClr val="bg1"/>
                </a:solidFill>
                <a:latin typeface="MiSans Normal" panose="00000500000000000000" pitchFamily="2" charset="-122"/>
                <a:ea typeface="MiSans Normal" panose="00000500000000000000" pitchFamily="2" charset="-122"/>
                <a:cs typeface="+mn-ea"/>
              </a:rPr>
              <a:t>。</a:t>
            </a:r>
            <a:endParaRPr lang="en-US" altLang="zh-CN" dirty="0">
              <a:solidFill>
                <a:schemeClr val="bg1"/>
              </a:solidFill>
              <a:latin typeface="MiSans Normal" panose="00000500000000000000" pitchFamily="2" charset="-122"/>
              <a:ea typeface="MiSans Normal" panose="00000500000000000000" pitchFamily="2" charset="-122"/>
              <a:cs typeface="+mn-ea"/>
            </a:endParaRPr>
          </a:p>
          <a:p>
            <a:pPr marL="285750" indent="-285750">
              <a:lnSpc>
                <a:spcPct val="150000"/>
              </a:lnSpc>
              <a:buFont typeface="Wingdings" panose="05000000000000000000" charset="0"/>
              <a:buChar char=""/>
            </a:pPr>
            <a:r>
              <a:rPr lang="zh-CN" altLang="en-US" b="1" dirty="0">
                <a:solidFill>
                  <a:schemeClr val="bg1"/>
                </a:solidFill>
                <a:latin typeface="MiSans Normal" panose="00000500000000000000" pitchFamily="2" charset="-122"/>
                <a:ea typeface="MiSans Normal" panose="00000500000000000000" pitchFamily="2" charset="-122"/>
                <a:cs typeface="+mn-ea"/>
              </a:rPr>
              <a:t>定期复诊</a:t>
            </a:r>
            <a:r>
              <a:rPr lang="en-US" altLang="zh-CN" b="1" dirty="0">
                <a:solidFill>
                  <a:schemeClr val="bg1"/>
                </a:solidFill>
                <a:latin typeface="MiSans Normal" panose="00000500000000000000" pitchFamily="2" charset="-122"/>
                <a:ea typeface="MiSans Normal" panose="00000500000000000000" pitchFamily="2" charset="-122"/>
                <a:cs typeface="+mn-ea"/>
              </a:rPr>
              <a:t>：</a:t>
            </a:r>
            <a:r>
              <a:rPr lang="zh-CN" altLang="en-US" dirty="0">
                <a:solidFill>
                  <a:schemeClr val="bg1"/>
                </a:solidFill>
                <a:latin typeface="MiSans Normal" panose="00000500000000000000" pitchFamily="2" charset="-122"/>
                <a:ea typeface="MiSans Normal" panose="00000500000000000000" pitchFamily="2" charset="-122"/>
                <a:cs typeface="+mn-ea"/>
              </a:rPr>
              <a:t>原则上要求患者</a:t>
            </a:r>
            <a:r>
              <a:rPr lang="en-US" altLang="zh-CN" dirty="0">
                <a:solidFill>
                  <a:schemeClr val="bg1"/>
                </a:solidFill>
                <a:latin typeface="MiSans Normal" panose="00000500000000000000" pitchFamily="2" charset="-122"/>
                <a:ea typeface="MiSans Normal" panose="00000500000000000000" pitchFamily="2" charset="-122"/>
                <a:cs typeface="+mn-ea"/>
              </a:rPr>
              <a:t> 6 </a:t>
            </a:r>
            <a:r>
              <a:rPr lang="zh-CN" altLang="en-US" dirty="0">
                <a:solidFill>
                  <a:schemeClr val="bg1"/>
                </a:solidFill>
                <a:latin typeface="MiSans Normal" panose="00000500000000000000" pitchFamily="2" charset="-122"/>
                <a:ea typeface="MiSans Normal" panose="00000500000000000000" pitchFamily="2" charset="-122"/>
                <a:cs typeface="+mn-ea"/>
              </a:rPr>
              <a:t>个月复诊</a:t>
            </a:r>
            <a:r>
              <a:rPr lang="en-US" altLang="zh-CN" dirty="0">
                <a:solidFill>
                  <a:schemeClr val="bg1"/>
                </a:solidFill>
                <a:latin typeface="MiSans Normal" panose="00000500000000000000" pitchFamily="2" charset="-122"/>
                <a:ea typeface="MiSans Normal" panose="00000500000000000000" pitchFamily="2" charset="-122"/>
                <a:cs typeface="+mn-ea"/>
              </a:rPr>
              <a:t> 1 </a:t>
            </a:r>
            <a:r>
              <a:rPr lang="zh-CN" altLang="en-US" dirty="0">
                <a:solidFill>
                  <a:schemeClr val="bg1"/>
                </a:solidFill>
                <a:latin typeface="MiSans Normal" panose="00000500000000000000" pitchFamily="2" charset="-122"/>
                <a:ea typeface="MiSans Normal" panose="00000500000000000000" pitchFamily="2" charset="-122"/>
                <a:cs typeface="+mn-ea"/>
              </a:rPr>
              <a:t>次，如果听觉功能相对稳定，复诊时间最长也不应超过</a:t>
            </a:r>
            <a:r>
              <a:rPr lang="en-US" altLang="zh-CN" dirty="0">
                <a:solidFill>
                  <a:schemeClr val="bg1"/>
                </a:solidFill>
                <a:latin typeface="MiSans Normal" panose="00000500000000000000" pitchFamily="2" charset="-122"/>
                <a:ea typeface="MiSans Normal" panose="00000500000000000000" pitchFamily="2" charset="-122"/>
                <a:cs typeface="+mn-ea"/>
              </a:rPr>
              <a:t> 1 </a:t>
            </a:r>
            <a:r>
              <a:rPr lang="zh-CN" altLang="en-US" dirty="0">
                <a:solidFill>
                  <a:schemeClr val="bg1"/>
                </a:solidFill>
                <a:latin typeface="MiSans Normal" panose="00000500000000000000" pitchFamily="2" charset="-122"/>
                <a:ea typeface="MiSans Normal" panose="00000500000000000000" pitchFamily="2" charset="-122"/>
                <a:cs typeface="+mn-ea"/>
              </a:rPr>
              <a:t>年。</a:t>
            </a:r>
            <a:endParaRPr lang="zh-CN" altLang="en-US" dirty="0">
              <a:solidFill>
                <a:schemeClr val="bg1"/>
              </a:solidFill>
              <a:latin typeface="MiSans Normal" panose="00000500000000000000" pitchFamily="2" charset="-122"/>
              <a:ea typeface="MiSans Normal" panose="00000500000000000000" pitchFamily="2" charset="-122"/>
              <a:cs typeface="+mn-ea"/>
            </a:endParaRPr>
          </a:p>
        </p:txBody>
      </p:sp>
      <p:sp>
        <p:nvSpPr>
          <p:cNvPr id="3" name="文本框 2"/>
          <p:cNvSpPr txBox="1"/>
          <p:nvPr/>
        </p:nvSpPr>
        <p:spPr>
          <a:xfrm>
            <a:off x="983615" y="1342390"/>
            <a:ext cx="8186420" cy="1901190"/>
          </a:xfrm>
          <a:prstGeom prst="rect">
            <a:avLst/>
          </a:prstGeom>
          <a:solidFill>
            <a:srgbClr val="9E3537"/>
          </a:solidFill>
          <a:ln>
            <a:solidFill>
              <a:srgbClr val="9E3537"/>
            </a:solidFill>
          </a:ln>
        </p:spPr>
        <p:txBody>
          <a:bodyPr wrap="square" rtlCol="0">
            <a:noAutofit/>
          </a:bodyPr>
          <a:p>
            <a:pPr marL="285750" indent="-285750">
              <a:lnSpc>
                <a:spcPct val="150000"/>
              </a:lnSpc>
              <a:buFont typeface="Wingdings" panose="05000000000000000000" charset="0"/>
              <a:buChar char=""/>
            </a:pPr>
            <a:r>
              <a:rPr lang="zh-CN" altLang="en-US" b="1" dirty="0">
                <a:solidFill>
                  <a:schemeClr val="bg1"/>
                </a:solidFill>
                <a:latin typeface="MiSans Normal" panose="00000500000000000000" pitchFamily="2" charset="-122"/>
                <a:ea typeface="MiSans Normal" panose="00000500000000000000" pitchFamily="2" charset="-122"/>
                <a:cs typeface="+mn-ea"/>
                <a:sym typeface="+mn-ea"/>
              </a:rPr>
              <a:t>观念要改变</a:t>
            </a:r>
            <a:r>
              <a:rPr lang="en-US" altLang="zh-CN" b="1" dirty="0">
                <a:solidFill>
                  <a:schemeClr val="bg1"/>
                </a:solidFill>
                <a:latin typeface="MiSans Normal" panose="00000500000000000000" pitchFamily="2" charset="-122"/>
                <a:ea typeface="MiSans Normal" panose="00000500000000000000" pitchFamily="2" charset="-122"/>
                <a:cs typeface="+mn-ea"/>
                <a:sym typeface="+mn-ea"/>
              </a:rPr>
              <a:t>：</a:t>
            </a:r>
            <a:r>
              <a:rPr lang="zh-CN" altLang="en-US" dirty="0">
                <a:solidFill>
                  <a:schemeClr val="bg1"/>
                </a:solidFill>
                <a:latin typeface="MiSans Normal" panose="00000500000000000000" pitchFamily="2" charset="-122"/>
                <a:ea typeface="MiSans Normal" panose="00000500000000000000" pitchFamily="2" charset="-122"/>
                <a:cs typeface="+mn-ea"/>
                <a:sym typeface="+mn-ea"/>
              </a:rPr>
              <a:t>专业验配</a:t>
            </a:r>
            <a:r>
              <a:rPr lang="en-US" altLang="zh-CN" dirty="0">
                <a:solidFill>
                  <a:schemeClr val="bg1"/>
                </a:solidFill>
                <a:latin typeface="MiSans Normal" panose="00000500000000000000" pitchFamily="2" charset="-122"/>
                <a:ea typeface="MiSans Normal" panose="00000500000000000000" pitchFamily="2" charset="-122"/>
                <a:cs typeface="+mn-ea"/>
                <a:sym typeface="+mn-ea"/>
              </a:rPr>
              <a:t>。</a:t>
            </a:r>
            <a:endParaRPr lang="en-US" altLang="zh-CN" dirty="0">
              <a:solidFill>
                <a:schemeClr val="bg1"/>
              </a:solidFill>
              <a:latin typeface="MiSans Normal" panose="00000500000000000000" pitchFamily="2" charset="-122"/>
              <a:ea typeface="MiSans Normal" panose="00000500000000000000" pitchFamily="2" charset="-122"/>
              <a:cs typeface="+mn-ea"/>
            </a:endParaRPr>
          </a:p>
          <a:p>
            <a:pPr marL="285750" indent="-285750">
              <a:lnSpc>
                <a:spcPct val="150000"/>
              </a:lnSpc>
              <a:buFont typeface="Wingdings" panose="05000000000000000000" charset="0"/>
              <a:buChar char=""/>
            </a:pPr>
            <a:r>
              <a:rPr lang="zh-CN" altLang="en-US" b="1" dirty="0">
                <a:solidFill>
                  <a:schemeClr val="bg1"/>
                </a:solidFill>
                <a:latin typeface="MiSans Normal" panose="00000500000000000000" pitchFamily="2" charset="-122"/>
                <a:ea typeface="MiSans Normal" panose="00000500000000000000" pitchFamily="2" charset="-122"/>
                <a:cs typeface="+mn-ea"/>
                <a:sym typeface="+mn-ea"/>
              </a:rPr>
              <a:t>尽快度过适应期</a:t>
            </a:r>
            <a:r>
              <a:rPr lang="en-US" altLang="zh-CN" b="1" dirty="0">
                <a:solidFill>
                  <a:schemeClr val="bg1"/>
                </a:solidFill>
                <a:latin typeface="MiSans Normal" panose="00000500000000000000" pitchFamily="2" charset="-122"/>
                <a:ea typeface="MiSans Normal" panose="00000500000000000000" pitchFamily="2" charset="-122"/>
                <a:cs typeface="+mn-ea"/>
                <a:sym typeface="+mn-ea"/>
              </a:rPr>
              <a:t>：</a:t>
            </a:r>
            <a:r>
              <a:rPr lang="zh-CN" altLang="en-US" dirty="0">
                <a:solidFill>
                  <a:schemeClr val="bg1"/>
                </a:solidFill>
                <a:latin typeface="MiSans Normal" panose="00000500000000000000" pitchFamily="2" charset="-122"/>
                <a:ea typeface="MiSans Normal" panose="00000500000000000000" pitchFamily="2" charset="-122"/>
                <a:cs typeface="+mn-ea"/>
                <a:sym typeface="+mn-ea"/>
              </a:rPr>
              <a:t>音量由小到大，环境由安静到嘈杂，最后定位到最佳音量。</a:t>
            </a:r>
            <a:endParaRPr lang="zh-CN" altLang="en-US" dirty="0">
              <a:solidFill>
                <a:schemeClr val="bg1"/>
              </a:solidFill>
              <a:latin typeface="MiSans Normal" panose="00000500000000000000" pitchFamily="2" charset="-122"/>
              <a:ea typeface="MiSans Normal" panose="00000500000000000000" pitchFamily="2" charset="-122"/>
              <a:cs typeface="+mn-ea"/>
            </a:endParaRPr>
          </a:p>
          <a:p>
            <a:pPr marL="285750" indent="-285750">
              <a:lnSpc>
                <a:spcPct val="150000"/>
              </a:lnSpc>
              <a:buFont typeface="Wingdings" panose="05000000000000000000" charset="0"/>
              <a:buChar char=""/>
            </a:pPr>
            <a:r>
              <a:rPr lang="zh-CN" altLang="en-US" b="1" dirty="0">
                <a:solidFill>
                  <a:schemeClr val="bg1"/>
                </a:solidFill>
                <a:latin typeface="MiSans Normal" panose="00000500000000000000" pitchFamily="2" charset="-122"/>
                <a:ea typeface="MiSans Normal" panose="00000500000000000000" pitchFamily="2" charset="-122"/>
                <a:cs typeface="+mn-ea"/>
                <a:sym typeface="+mn-ea"/>
              </a:rPr>
              <a:t>期望值要合理，行动上要坚持</a:t>
            </a:r>
            <a:r>
              <a:rPr lang="en-US" altLang="zh-CN" b="1" dirty="0">
                <a:solidFill>
                  <a:schemeClr val="bg1"/>
                </a:solidFill>
                <a:latin typeface="MiSans Normal" panose="00000500000000000000" pitchFamily="2" charset="-122"/>
                <a:ea typeface="MiSans Normal" panose="00000500000000000000" pitchFamily="2" charset="-122"/>
                <a:cs typeface="+mn-ea"/>
                <a:sym typeface="+mn-ea"/>
              </a:rPr>
              <a:t>：</a:t>
            </a:r>
            <a:r>
              <a:rPr lang="zh-CN" altLang="en-US" dirty="0">
                <a:solidFill>
                  <a:schemeClr val="bg1"/>
                </a:solidFill>
                <a:latin typeface="MiSans Normal" panose="00000500000000000000" pitchFamily="2" charset="-122"/>
                <a:ea typeface="MiSans Normal" panose="00000500000000000000" pitchFamily="2" charset="-122"/>
                <a:cs typeface="+mn-ea"/>
                <a:sym typeface="+mn-ea"/>
              </a:rPr>
              <a:t>佩戴助听器只是帮助老年人改善听力的第一步，后续还需要他们长期进行听力康复。</a:t>
            </a:r>
            <a:endParaRPr lang="zh-CN" altLang="en-US" dirty="0">
              <a:solidFill>
                <a:schemeClr val="bg1"/>
              </a:solidFill>
              <a:latin typeface="MiSans Normal" panose="00000500000000000000" pitchFamily="2" charset="-122"/>
              <a:ea typeface="MiSans Normal" panose="00000500000000000000" pitchFamily="2" charset="-122"/>
              <a:cs typeface="+mn-ea"/>
              <a:sym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6095999" y="2758587"/>
            <a:ext cx="5480575" cy="2677365"/>
            <a:chOff x="6095999" y="2119660"/>
            <a:chExt cx="5480575" cy="2677365"/>
          </a:xfrm>
        </p:grpSpPr>
        <p:sp>
          <p:nvSpPr>
            <p:cNvPr id="9" name="文本框 14"/>
            <p:cNvSpPr txBox="1"/>
            <p:nvPr/>
          </p:nvSpPr>
          <p:spPr bwMode="auto">
            <a:xfrm>
              <a:off x="6095999" y="2119660"/>
              <a:ext cx="5480575" cy="768350"/>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buClrTx/>
                <a:buSzTx/>
                <a:buFontTx/>
              </a:pPr>
              <a:r>
                <a:rPr lang="zh-CN" altLang="en-US" sz="4400" b="1"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　戴</a:t>
              </a:r>
              <a:r>
                <a:rPr lang="zh-CN" altLang="en-US" sz="4400" b="1"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眼镜</a:t>
              </a:r>
              <a:endParaRPr lang="zh-CN" altLang="en-US" sz="4400" b="1"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grpSp>
          <p:nvGrpSpPr>
            <p:cNvPr id="11" name="组合 10"/>
            <p:cNvGrpSpPr/>
            <p:nvPr/>
          </p:nvGrpSpPr>
          <p:grpSpPr>
            <a:xfrm>
              <a:off x="6095999" y="4246169"/>
              <a:ext cx="1741124" cy="550856"/>
              <a:chOff x="1988130" y="4105193"/>
              <a:chExt cx="1741124" cy="550856"/>
            </a:xfrm>
          </p:grpSpPr>
          <p:sp>
            <p:nvSpPr>
              <p:cNvPr id="12" name="图形 203"/>
              <p:cNvSpPr/>
              <p:nvPr/>
            </p:nvSpPr>
            <p:spPr>
              <a:xfrm>
                <a:off x="1988130" y="4105193"/>
                <a:ext cx="1741124" cy="550856"/>
              </a:xfrm>
              <a:prstGeom prst="roundRect">
                <a:avLst>
                  <a:gd name="adj" fmla="val 50000"/>
                </a:avLst>
              </a:prstGeom>
              <a:solidFill>
                <a:srgbClr val="9E3537"/>
              </a:solidFill>
              <a:ln w="9525" cap="flat">
                <a:noFill/>
                <a:prstDash val="solid"/>
                <a:miter/>
              </a:ln>
              <a:effectLst>
                <a:outerShdw blurRad="127000" dist="127000" dir="5400000" algn="ctr" rotWithShape="0">
                  <a:srgbClr val="9E3537">
                    <a:alpha val="15000"/>
                  </a:srgbClr>
                </a:outerShdw>
              </a:effectLst>
            </p:spPr>
            <p:txBody>
              <a:bodyPr rtlCol="0" anchor="ctr"/>
              <a:lstStyle/>
              <a:p>
                <a:endParaRPr lang="zh-CN" altLang="en-US">
                  <a:solidFill>
                    <a:srgbClr val="D77061"/>
                  </a:solidFill>
                  <a:latin typeface="思源宋体 CN Heavy" panose="02020900000000000000" pitchFamily="18" charset="-122"/>
                  <a:ea typeface="思源宋体 CN Heavy" panose="02020900000000000000" pitchFamily="18" charset="-122"/>
                </a:endParaRPr>
              </a:p>
            </p:txBody>
          </p:sp>
          <p:sp>
            <p:nvSpPr>
              <p:cNvPr id="13" name="文本框 12"/>
              <p:cNvSpPr txBox="1"/>
              <p:nvPr/>
            </p:nvSpPr>
            <p:spPr>
              <a:xfrm>
                <a:off x="1988130" y="4195955"/>
                <a:ext cx="1741124" cy="36830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dirty="0">
                    <a:solidFill>
                      <a:schemeClr val="bg1"/>
                    </a:solidFill>
                    <a:latin typeface="思源宋体 CN Heavy" panose="02020900000000000000" pitchFamily="18" charset="-122"/>
                    <a:ea typeface="思源宋体 CN Heavy" panose="02020900000000000000" pitchFamily="18" charset="-122"/>
                  </a:rPr>
                  <a:t>第</a:t>
                </a:r>
                <a:r>
                  <a:rPr lang="zh-CN" altLang="en-US" dirty="0">
                    <a:solidFill>
                      <a:schemeClr val="bg1"/>
                    </a:solidFill>
                    <a:latin typeface="思源宋体 CN Heavy" panose="02020900000000000000" pitchFamily="18" charset="-122"/>
                    <a:ea typeface="思源宋体 CN Heavy" panose="02020900000000000000" pitchFamily="18" charset="-122"/>
                  </a:rPr>
                  <a:t>七部分</a:t>
                </a:r>
                <a:endParaRPr kumimoji="0" lang="zh-CN" altLang="en-US"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grpSp>
      </p:grpSp>
      <p:sp>
        <p:nvSpPr>
          <p:cNvPr id="17" name="文本框 16"/>
          <p:cNvSpPr txBox="1"/>
          <p:nvPr/>
        </p:nvSpPr>
        <p:spPr>
          <a:xfrm>
            <a:off x="6095999" y="1636877"/>
            <a:ext cx="944880" cy="1014730"/>
          </a:xfrm>
          <a:prstGeom prst="rect">
            <a:avLst/>
          </a:prstGeom>
          <a:noFill/>
          <a:ln>
            <a:noFill/>
          </a:ln>
        </p:spPr>
        <p:txBody>
          <a:bodyPr wrap="none" rtlCol="0">
            <a:spAutoFit/>
          </a:bodyPr>
          <a:lstStyle/>
          <a:p>
            <a:r>
              <a:rPr lang="en-US" altLang="zh-CN" sz="6000" dirty="0">
                <a:ln>
                  <a:solidFill>
                    <a:srgbClr val="417F54"/>
                  </a:solidFill>
                </a:ln>
                <a:noFill/>
                <a:latin typeface="思源宋体 CN Heavy" panose="02020900000000000000" pitchFamily="18" charset="-122"/>
                <a:ea typeface="思源宋体 CN Heavy" panose="02020900000000000000" pitchFamily="18" charset="-122"/>
              </a:rPr>
              <a:t>07</a:t>
            </a:r>
            <a:endParaRPr lang="zh-CN" altLang="en-US" sz="6000" dirty="0">
              <a:ln>
                <a:solidFill>
                  <a:srgbClr val="417F54"/>
                </a:solidFill>
              </a:ln>
              <a:noFill/>
              <a:latin typeface="思源宋体 CN Heavy" panose="02020900000000000000" pitchFamily="18" charset="-122"/>
              <a:ea typeface="思源宋体 CN Heavy" panose="02020900000000000000" pitchFamily="18"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descr="7b0a202020202262756c6c6574223a20227b5c2263617465676f727949645c223a5c225c222c5c2274656d706c61746549645c223a32303233313731337d220a7d0a"/>
          <p:cNvGrpSpPr/>
          <p:nvPr/>
        </p:nvGrpSpPr>
        <p:grpSpPr>
          <a:xfrm>
            <a:off x="850119" y="2231826"/>
            <a:ext cx="10037717" cy="3364865"/>
            <a:chOff x="850119" y="1839940"/>
            <a:chExt cx="10037717" cy="3364865"/>
          </a:xfrm>
        </p:grpSpPr>
        <p:sp>
          <p:nvSpPr>
            <p:cNvPr id="11" name="文本框 10"/>
            <p:cNvSpPr txBox="1"/>
            <p:nvPr/>
          </p:nvSpPr>
          <p:spPr>
            <a:xfrm>
              <a:off x="850119" y="1839940"/>
              <a:ext cx="6918325" cy="3364865"/>
            </a:xfrm>
            <a:prstGeom prst="rect">
              <a:avLst/>
            </a:prstGeom>
            <a:solidFill>
              <a:srgbClr val="9E3537"/>
            </a:solid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buBlip>
                  <a:blip r:embed="rId1">
                    <a:extLst>
                      <a:ext uri="{96DAC541-7B7A-43D3-8B79-37D633B846F1}">
                        <asvg:svgBlip xmlns:asvg="http://schemas.microsoft.com/office/drawing/2016/SVG/main" r:embed="rId2"/>
                      </a:ext>
                    </a:extLst>
                  </a:blip>
                </a:buBlip>
              </a:pPr>
              <a:r>
                <a:rPr lang="zh-CN" altLang="en-US" b="1" dirty="0">
                  <a:solidFill>
                    <a:schemeClr val="bg1"/>
                  </a:solidFill>
                  <a:latin typeface="MiSans Normal" panose="00000500000000000000" pitchFamily="2" charset="-122"/>
                  <a:ea typeface="MiSans Normal" panose="00000500000000000000" pitchFamily="2" charset="-122"/>
                  <a:cs typeface="+mn-ea"/>
                  <a:sym typeface="+mn-lt"/>
                </a:rPr>
                <a:t>初期佩戴时，遵循原则</a:t>
              </a:r>
              <a:r>
                <a:rPr lang="en-US" altLang="zh-CN" b="1" dirty="0">
                  <a:solidFill>
                    <a:schemeClr val="bg1"/>
                  </a:solidFill>
                  <a:latin typeface="MiSans Normal" panose="00000500000000000000" pitchFamily="2" charset="-122"/>
                  <a:ea typeface="MiSans Normal" panose="00000500000000000000" pitchFamily="2" charset="-122"/>
                  <a:cs typeface="+mn-ea"/>
                  <a:sym typeface="+mn-lt"/>
                </a:rPr>
                <a:t>：</a:t>
              </a:r>
              <a:r>
                <a:rPr lang="zh-CN" altLang="en-US" dirty="0">
                  <a:solidFill>
                    <a:schemeClr val="bg1"/>
                  </a:solidFill>
                  <a:latin typeface="MiSans Normal" panose="00000500000000000000" pitchFamily="2" charset="-122"/>
                  <a:ea typeface="MiSans Normal" panose="00000500000000000000" pitchFamily="2" charset="-122"/>
                  <a:cs typeface="+mn-ea"/>
                  <a:sym typeface="+mn-lt"/>
                </a:rPr>
                <a:t>先静后动、先室内后室外。</a:t>
              </a:r>
              <a:endParaRPr lang="zh-CN" altLang="en-US" dirty="0">
                <a:solidFill>
                  <a:schemeClr val="bg1"/>
                </a:solidFill>
                <a:latin typeface="MiSans Normal" panose="00000500000000000000" pitchFamily="2" charset="-122"/>
                <a:ea typeface="MiSans Normal" panose="00000500000000000000" pitchFamily="2" charset="-122"/>
                <a:cs typeface="+mn-ea"/>
                <a:sym typeface="+mn-lt"/>
              </a:endParaRPr>
            </a:p>
            <a:p>
              <a:pPr algn="l">
                <a:lnSpc>
                  <a:spcPct val="150000"/>
                </a:lnSpc>
                <a:buBlip>
                  <a:blip r:embed="rId1">
                    <a:extLst>
                      <a:ext uri="{96DAC541-7B7A-43D3-8B79-37D633B846F1}">
                        <asvg:svgBlip xmlns:asvg="http://schemas.microsoft.com/office/drawing/2016/SVG/main" r:embed="rId2"/>
                      </a:ext>
                    </a:extLst>
                  </a:blip>
                </a:buBlip>
              </a:pPr>
              <a:endParaRPr lang="zh-CN" altLang="en-US" dirty="0">
                <a:solidFill>
                  <a:schemeClr val="bg1"/>
                </a:solidFill>
                <a:latin typeface="MiSans Normal" panose="00000500000000000000" pitchFamily="2" charset="-122"/>
                <a:ea typeface="MiSans Normal" panose="00000500000000000000" pitchFamily="2" charset="-122"/>
                <a:cs typeface="+mn-ea"/>
                <a:sym typeface="+mn-lt"/>
              </a:endParaRPr>
            </a:p>
            <a:p>
              <a:pPr algn="l">
                <a:lnSpc>
                  <a:spcPct val="150000"/>
                </a:lnSpc>
                <a:buBlip>
                  <a:blip r:embed="rId1">
                    <a:extLst>
                      <a:ext uri="{96DAC541-7B7A-43D3-8B79-37D633B846F1}">
                        <asvg:svgBlip xmlns:asvg="http://schemas.microsoft.com/office/drawing/2016/SVG/main" r:embed="rId2"/>
                      </a:ext>
                    </a:extLst>
                  </a:blip>
                </a:buBlip>
              </a:pPr>
              <a:r>
                <a:rPr lang="zh-CN" altLang="en-US" dirty="0">
                  <a:solidFill>
                    <a:schemeClr val="bg1"/>
                  </a:solidFill>
                  <a:latin typeface="MiSans Normal" panose="00000500000000000000" pitchFamily="2" charset="-122"/>
                  <a:ea typeface="MiSans Normal" panose="00000500000000000000" pitchFamily="2" charset="-122"/>
                  <a:cs typeface="+mn-ea"/>
                  <a:sym typeface="+mn-lt"/>
                </a:rPr>
                <a:t>先确定看远的范围，两眼平视向正前方看，然后确定中间视野范围，最后通过中间的过渡带，慢慢往下看。</a:t>
              </a:r>
              <a:endParaRPr lang="zh-CN" altLang="en-US" dirty="0">
                <a:solidFill>
                  <a:schemeClr val="bg1"/>
                </a:solidFill>
                <a:latin typeface="MiSans Normal" panose="00000500000000000000" pitchFamily="2" charset="-122"/>
                <a:ea typeface="MiSans Normal" panose="00000500000000000000" pitchFamily="2" charset="-122"/>
                <a:cs typeface="+mn-ea"/>
                <a:sym typeface="+mn-lt"/>
              </a:endParaRPr>
            </a:p>
            <a:p>
              <a:pPr algn="l">
                <a:lnSpc>
                  <a:spcPct val="150000"/>
                </a:lnSpc>
                <a:buBlip>
                  <a:blip r:embed="rId1">
                    <a:extLst>
                      <a:ext uri="{96DAC541-7B7A-43D3-8B79-37D633B846F1}">
                        <asvg:svgBlip xmlns:asvg="http://schemas.microsoft.com/office/drawing/2016/SVG/main" r:embed="rId2"/>
                      </a:ext>
                    </a:extLst>
                  </a:blip>
                </a:buBlip>
              </a:pPr>
              <a:endParaRPr lang="zh-CN" altLang="en-US" dirty="0">
                <a:solidFill>
                  <a:schemeClr val="bg1"/>
                </a:solidFill>
                <a:latin typeface="MiSans Normal" panose="00000500000000000000" pitchFamily="2" charset="-122"/>
                <a:ea typeface="MiSans Normal" panose="00000500000000000000" pitchFamily="2" charset="-122"/>
                <a:cs typeface="+mn-ea"/>
                <a:sym typeface="+mn-lt"/>
              </a:endParaRPr>
            </a:p>
            <a:p>
              <a:pPr algn="l">
                <a:lnSpc>
                  <a:spcPct val="150000"/>
                </a:lnSpc>
                <a:buBlip>
                  <a:blip r:embed="rId1">
                    <a:extLst>
                      <a:ext uri="{96DAC541-7B7A-43D3-8B79-37D633B846F1}">
                        <asvg:svgBlip xmlns:asvg="http://schemas.microsoft.com/office/drawing/2016/SVG/main" r:embed="rId2"/>
                      </a:ext>
                    </a:extLst>
                  </a:blip>
                </a:buBlip>
              </a:pPr>
              <a:r>
                <a:rPr lang="zh-CN" altLang="en-US" dirty="0">
                  <a:solidFill>
                    <a:schemeClr val="bg1"/>
                  </a:solidFill>
                  <a:latin typeface="MiSans Normal" panose="00000500000000000000" pitchFamily="2" charset="-122"/>
                  <a:ea typeface="MiSans Normal" panose="00000500000000000000" pitchFamily="2" charset="-122"/>
                  <a:cs typeface="+mn-ea"/>
                  <a:sym typeface="+mn-lt"/>
                </a:rPr>
                <a:t>双手摘戴眼镜；剧烈运动时不宜戴眼镜；睡觉或趴在桌子上时要摘掉眼镜，以防挤压变形。</a:t>
              </a:r>
              <a:endParaRPr lang="zh-CN" altLang="en-US" dirty="0">
                <a:solidFill>
                  <a:schemeClr val="bg1"/>
                </a:solidFill>
                <a:latin typeface="MiSans Normal" panose="00000500000000000000" pitchFamily="2" charset="-122"/>
                <a:ea typeface="MiSans Normal" panose="00000500000000000000" pitchFamily="2" charset="-122"/>
                <a:cs typeface="+mn-ea"/>
                <a:sym typeface="+mn-lt"/>
              </a:endParaRPr>
            </a:p>
          </p:txBody>
        </p:sp>
        <p:grpSp>
          <p:nvGrpSpPr>
            <p:cNvPr id="47" name="组合 46"/>
            <p:cNvGrpSpPr/>
            <p:nvPr/>
          </p:nvGrpSpPr>
          <p:grpSpPr>
            <a:xfrm>
              <a:off x="8124951" y="1839940"/>
              <a:ext cx="2762885" cy="3284220"/>
              <a:chOff x="8042812" y="1636740"/>
              <a:chExt cx="2762885" cy="3284220"/>
            </a:xfrm>
          </p:grpSpPr>
          <p:sp>
            <p:nvSpPr>
              <p:cNvPr id="46" name="椭圆 45"/>
              <p:cNvSpPr/>
              <p:nvPr/>
            </p:nvSpPr>
            <p:spPr>
              <a:xfrm>
                <a:off x="8042812" y="1805015"/>
                <a:ext cx="2762885" cy="2947035"/>
              </a:xfrm>
              <a:prstGeom prst="ellipse">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图标&#10;&#10;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23152" y="1636740"/>
                <a:ext cx="2211070" cy="3284220"/>
              </a:xfrm>
              <a:prstGeom prst="rect">
                <a:avLst/>
              </a:prstGeom>
            </p:spPr>
          </p:pic>
        </p:grpSp>
      </p:grpSp>
      <p:grpSp>
        <p:nvGrpSpPr>
          <p:cNvPr id="60" name="组合 59"/>
          <p:cNvGrpSpPr/>
          <p:nvPr/>
        </p:nvGrpSpPr>
        <p:grpSpPr>
          <a:xfrm>
            <a:off x="407533" y="562624"/>
            <a:ext cx="4395051" cy="576000"/>
            <a:chOff x="349477" y="620680"/>
            <a:chExt cx="4395051" cy="576000"/>
          </a:xfrm>
        </p:grpSpPr>
        <p:sp>
          <p:nvSpPr>
            <p:cNvPr id="61" name="矩形: 圆角 6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1</a:t>
              </a:r>
              <a:endParaRPr lang="en-US" altLang="zh-CN" sz="2800" dirty="0">
                <a:solidFill>
                  <a:schemeClr val="bg1"/>
                </a:solidFill>
                <a:latin typeface="思源宋体 CN Heavy" panose="02020900000000000000" pitchFamily="18" charset="-122"/>
                <a:ea typeface="思源宋体 CN Heavy" panose="02020900000000000000" pitchFamily="18" charset="-122"/>
              </a:endParaRPr>
            </a:p>
          </p:txBody>
        </p:sp>
        <p:sp>
          <p:nvSpPr>
            <p:cNvPr id="62" name="矩形 61"/>
            <p:cNvSpPr/>
            <p:nvPr/>
          </p:nvSpPr>
          <p:spPr>
            <a:xfrm>
              <a:off x="1005648" y="647070"/>
              <a:ext cx="37388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sz="2800" dirty="0">
                  <a:solidFill>
                    <a:srgbClr val="417F54"/>
                  </a:solidFill>
                  <a:latin typeface="思源宋体 CN Heavy" panose="02020900000000000000" pitchFamily="18" charset="-122"/>
                  <a:ea typeface="思源宋体 CN Heavy" panose="02020900000000000000" pitchFamily="18" charset="-122"/>
                </a:rPr>
                <a:t>老视镜的正确佩戴方法</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descr="7b0a202020202262756c6c6574223a20227b5c2263617465676f727949645c223a5c225c222c5c2274656d706c61746549645c223a32303233313731337d220a7d0a"/>
          <p:cNvGrpSpPr/>
          <p:nvPr/>
        </p:nvGrpSpPr>
        <p:grpSpPr>
          <a:xfrm>
            <a:off x="1063751" y="2074346"/>
            <a:ext cx="10391140" cy="3393472"/>
            <a:chOff x="4802631" y="1995515"/>
            <a:chExt cx="10391140" cy="3393472"/>
          </a:xfrm>
        </p:grpSpPr>
        <p:grpSp>
          <p:nvGrpSpPr>
            <p:cNvPr id="47" name="组合 46"/>
            <p:cNvGrpSpPr/>
            <p:nvPr/>
          </p:nvGrpSpPr>
          <p:grpSpPr>
            <a:xfrm>
              <a:off x="4802631" y="1995515"/>
              <a:ext cx="2762885" cy="3289300"/>
              <a:chOff x="4720492" y="1792315"/>
              <a:chExt cx="2762885" cy="3289300"/>
            </a:xfrm>
          </p:grpSpPr>
          <p:sp>
            <p:nvSpPr>
              <p:cNvPr id="46" name="椭圆 45"/>
              <p:cNvSpPr/>
              <p:nvPr/>
            </p:nvSpPr>
            <p:spPr>
              <a:xfrm>
                <a:off x="4720492" y="2134580"/>
                <a:ext cx="2762885" cy="2947035"/>
              </a:xfrm>
              <a:prstGeom prst="ellipse">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图标&#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114192" y="1792315"/>
                <a:ext cx="2211070" cy="3284220"/>
              </a:xfrm>
              <a:prstGeom prst="rect">
                <a:avLst/>
              </a:prstGeom>
            </p:spPr>
          </p:pic>
        </p:grpSp>
        <p:sp>
          <p:nvSpPr>
            <p:cNvPr id="53" name="文本框 52"/>
            <p:cNvSpPr txBox="1"/>
            <p:nvPr/>
          </p:nvSpPr>
          <p:spPr>
            <a:xfrm>
              <a:off x="7818881" y="1995547"/>
              <a:ext cx="7374890" cy="3393440"/>
            </a:xfrm>
            <a:prstGeom prst="rect">
              <a:avLst/>
            </a:prstGeom>
            <a:solidFill>
              <a:srgbClr val="417F54"/>
            </a:solid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buBlip>
                  <a:blip r:embed="rId2">
                    <a:extLst>
                      <a:ext uri="{96DAC541-7B7A-43D3-8B79-37D633B846F1}">
                        <asvg:svgBlip xmlns:asvg="http://schemas.microsoft.com/office/drawing/2016/SVG/main" r:embed="rId3"/>
                      </a:ext>
                    </a:extLst>
                  </a:blip>
                </a:buBlip>
              </a:pPr>
              <a:r>
                <a:rPr lang="zh-CN" altLang="en-US" dirty="0">
                  <a:solidFill>
                    <a:schemeClr val="bg1"/>
                  </a:solidFill>
                  <a:latin typeface="MiSans Normal" panose="00000500000000000000" pitchFamily="2" charset="-122"/>
                  <a:ea typeface="MiSans Normal" panose="00000500000000000000" pitchFamily="2" charset="-122"/>
                  <a:cs typeface="+mn-ea"/>
                  <a:sym typeface="+mn-lt"/>
                </a:rPr>
                <a:t>用专用眼镜布擦拭眼镜，用专用护理液清洗镜片，以防划伤。</a:t>
              </a:r>
              <a:endParaRPr lang="zh-CN" altLang="en-US" dirty="0">
                <a:solidFill>
                  <a:schemeClr val="bg1"/>
                </a:solidFill>
                <a:latin typeface="MiSans Normal" panose="00000500000000000000" pitchFamily="2" charset="-122"/>
                <a:ea typeface="MiSans Normal" panose="00000500000000000000" pitchFamily="2" charset="-122"/>
                <a:cs typeface="+mn-ea"/>
                <a:sym typeface="+mn-lt"/>
              </a:endParaRPr>
            </a:p>
            <a:p>
              <a:pPr algn="l">
                <a:lnSpc>
                  <a:spcPct val="150000"/>
                </a:lnSpc>
                <a:buBlip>
                  <a:blip r:embed="rId2">
                    <a:extLst>
                      <a:ext uri="{96DAC541-7B7A-43D3-8B79-37D633B846F1}">
                        <asvg:svgBlip xmlns:asvg="http://schemas.microsoft.com/office/drawing/2016/SVG/main" r:embed="rId3"/>
                      </a:ext>
                    </a:extLst>
                  </a:blip>
                </a:buBlip>
              </a:pPr>
              <a:endParaRPr lang="zh-CN" altLang="en-US" dirty="0">
                <a:solidFill>
                  <a:schemeClr val="bg1"/>
                </a:solidFill>
                <a:latin typeface="MiSans Normal" panose="00000500000000000000" pitchFamily="2" charset="-122"/>
                <a:ea typeface="MiSans Normal" panose="00000500000000000000" pitchFamily="2" charset="-122"/>
                <a:cs typeface="+mn-ea"/>
                <a:sym typeface="+mn-lt"/>
              </a:endParaRPr>
            </a:p>
            <a:p>
              <a:pPr algn="l">
                <a:lnSpc>
                  <a:spcPct val="150000"/>
                </a:lnSpc>
                <a:buBlip>
                  <a:blip r:embed="rId2">
                    <a:extLst>
                      <a:ext uri="{96DAC541-7B7A-43D3-8B79-37D633B846F1}">
                        <asvg:svgBlip xmlns:asvg="http://schemas.microsoft.com/office/drawing/2016/SVG/main" r:embed="rId3"/>
                      </a:ext>
                    </a:extLst>
                  </a:blip>
                </a:buBlip>
              </a:pPr>
              <a:r>
                <a:rPr lang="zh-CN" altLang="en-US" dirty="0">
                  <a:solidFill>
                    <a:schemeClr val="bg1"/>
                  </a:solidFill>
                  <a:latin typeface="MiSans Normal" panose="00000500000000000000" pitchFamily="2" charset="-122"/>
                  <a:ea typeface="MiSans Normal" panose="00000500000000000000" pitchFamily="2" charset="-122"/>
                  <a:cs typeface="+mn-ea"/>
                  <a:sym typeface="+mn-lt"/>
                </a:rPr>
                <a:t>不要把眼镜放置在</a:t>
              </a:r>
              <a:r>
                <a:rPr lang="en-US" altLang="zh-CN" dirty="0">
                  <a:solidFill>
                    <a:schemeClr val="bg1"/>
                  </a:solidFill>
                  <a:latin typeface="MiSans Normal" panose="00000500000000000000" pitchFamily="2" charset="-122"/>
                  <a:ea typeface="MiSans Normal" panose="00000500000000000000" pitchFamily="2" charset="-122"/>
                  <a:cs typeface="+mn-ea"/>
                  <a:sym typeface="+mn-lt"/>
                </a:rPr>
                <a:t> 50</a:t>
              </a:r>
              <a:r>
                <a:rPr lang="en-US" altLang="en-US" dirty="0">
                  <a:solidFill>
                    <a:schemeClr val="bg1"/>
                  </a:solidFill>
                  <a:latin typeface="MiSans Normal" panose="00000500000000000000" pitchFamily="2" charset="-122"/>
                  <a:ea typeface="MiSans Normal" panose="00000500000000000000" pitchFamily="2" charset="-122"/>
                  <a:cs typeface="+mn-ea"/>
                  <a:sym typeface="+mn-lt"/>
                </a:rPr>
                <a:t>℃</a:t>
              </a:r>
              <a:r>
                <a:rPr lang="zh-CN" altLang="en-US" dirty="0">
                  <a:solidFill>
                    <a:schemeClr val="bg1"/>
                  </a:solidFill>
                  <a:latin typeface="MiSans Normal" panose="00000500000000000000" pitchFamily="2" charset="-122"/>
                  <a:ea typeface="MiSans Normal" panose="00000500000000000000" pitchFamily="2" charset="-122"/>
                  <a:cs typeface="+mn-ea"/>
                  <a:sym typeface="+mn-lt"/>
                </a:rPr>
                <a:t>以上的高温环境（桑拿、汽车风挡等）中以免加速镜片膜层脱落和镜架老化</a:t>
              </a:r>
              <a:r>
                <a:rPr lang="en-US" altLang="zh-CN" dirty="0">
                  <a:solidFill>
                    <a:schemeClr val="bg1"/>
                  </a:solidFill>
                  <a:latin typeface="MiSans Normal" panose="00000500000000000000" pitchFamily="2" charset="-122"/>
                  <a:ea typeface="MiSans Normal" panose="00000500000000000000" pitchFamily="2" charset="-122"/>
                  <a:cs typeface="+mn-ea"/>
                  <a:sym typeface="+mn-lt"/>
                </a:rPr>
                <a:t>。</a:t>
              </a:r>
              <a:endParaRPr lang="en-US" altLang="zh-CN" dirty="0">
                <a:solidFill>
                  <a:schemeClr val="bg1"/>
                </a:solidFill>
                <a:latin typeface="MiSans Normal" panose="00000500000000000000" pitchFamily="2" charset="-122"/>
                <a:ea typeface="MiSans Normal" panose="00000500000000000000" pitchFamily="2" charset="-122"/>
                <a:cs typeface="+mn-ea"/>
                <a:sym typeface="+mn-lt"/>
              </a:endParaRPr>
            </a:p>
            <a:p>
              <a:pPr indent="0" algn="l">
                <a:lnSpc>
                  <a:spcPct val="150000"/>
                </a:lnSpc>
                <a:buNone/>
              </a:pPr>
              <a:endParaRPr lang="zh-CN" altLang="en-US" dirty="0">
                <a:solidFill>
                  <a:schemeClr val="bg1"/>
                </a:solidFill>
                <a:latin typeface="MiSans Normal" panose="00000500000000000000" pitchFamily="2" charset="-122"/>
                <a:ea typeface="MiSans Normal" panose="00000500000000000000" pitchFamily="2" charset="-122"/>
                <a:cs typeface="+mn-ea"/>
                <a:sym typeface="+mn-lt"/>
              </a:endParaRPr>
            </a:p>
            <a:p>
              <a:pPr algn="l">
                <a:lnSpc>
                  <a:spcPct val="150000"/>
                </a:lnSpc>
                <a:buBlip>
                  <a:blip r:embed="rId2">
                    <a:extLst>
                      <a:ext uri="{96DAC541-7B7A-43D3-8B79-37D633B846F1}">
                        <asvg:svgBlip xmlns:asvg="http://schemas.microsoft.com/office/drawing/2016/SVG/main" r:embed="rId3"/>
                      </a:ext>
                    </a:extLst>
                  </a:blip>
                </a:buBlip>
              </a:pPr>
              <a:r>
                <a:rPr lang="zh-CN" altLang="en-US" dirty="0">
                  <a:solidFill>
                    <a:schemeClr val="bg1"/>
                  </a:solidFill>
                  <a:latin typeface="MiSans Normal" panose="00000500000000000000" pitchFamily="2" charset="-122"/>
                  <a:ea typeface="MiSans Normal" panose="00000500000000000000" pitchFamily="2" charset="-122"/>
                  <a:cs typeface="+mn-ea"/>
                  <a:sym typeface="+mn-lt"/>
                </a:rPr>
                <a:t>避免与化学物品（染发剂等）接触，以防镜片和镜架腐蚀后膜层脱落和镜架受损。</a:t>
              </a:r>
              <a:endParaRPr lang="zh-CN" altLang="en-US" dirty="0">
                <a:solidFill>
                  <a:schemeClr val="bg1"/>
                </a:solidFill>
                <a:latin typeface="MiSans Normal" panose="00000500000000000000" pitchFamily="2" charset="-122"/>
                <a:ea typeface="MiSans Normal" panose="00000500000000000000" pitchFamily="2" charset="-122"/>
                <a:cs typeface="+mn-ea"/>
                <a:sym typeface="+mn-lt"/>
              </a:endParaRPr>
            </a:p>
          </p:txBody>
        </p:sp>
      </p:grpSp>
      <p:grpSp>
        <p:nvGrpSpPr>
          <p:cNvPr id="60" name="组合 59"/>
          <p:cNvGrpSpPr/>
          <p:nvPr/>
        </p:nvGrpSpPr>
        <p:grpSpPr>
          <a:xfrm>
            <a:off x="407533" y="562624"/>
            <a:ext cx="4395051" cy="576000"/>
            <a:chOff x="349477" y="620680"/>
            <a:chExt cx="4395051" cy="576000"/>
          </a:xfrm>
        </p:grpSpPr>
        <p:sp>
          <p:nvSpPr>
            <p:cNvPr id="61" name="矩形: 圆角 6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1</a:t>
              </a:r>
              <a:endParaRPr lang="en-US" altLang="zh-CN" sz="2800" dirty="0">
                <a:solidFill>
                  <a:schemeClr val="bg1"/>
                </a:solidFill>
                <a:latin typeface="思源宋体 CN Heavy" panose="02020900000000000000" pitchFamily="18" charset="-122"/>
                <a:ea typeface="思源宋体 CN Heavy" panose="02020900000000000000" pitchFamily="18" charset="-122"/>
              </a:endParaRPr>
            </a:p>
          </p:txBody>
        </p:sp>
        <p:sp>
          <p:nvSpPr>
            <p:cNvPr id="62" name="矩形 61"/>
            <p:cNvSpPr/>
            <p:nvPr/>
          </p:nvSpPr>
          <p:spPr>
            <a:xfrm>
              <a:off x="1005648" y="647070"/>
              <a:ext cx="37388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sz="2800" dirty="0">
                  <a:solidFill>
                    <a:srgbClr val="417F54"/>
                  </a:solidFill>
                  <a:latin typeface="思源宋体 CN Heavy" panose="02020900000000000000" pitchFamily="18" charset="-122"/>
                  <a:ea typeface="思源宋体 CN Heavy" panose="02020900000000000000" pitchFamily="18" charset="-122"/>
                </a:rPr>
                <a:t>老视镜的正确佩戴方法</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B8E9E3">
            <a:alpha val="30000"/>
          </a:srgbClr>
        </a:solidFill>
        <a:effectLst/>
      </p:bgPr>
    </p:bg>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6372860" y="1473200"/>
            <a:ext cx="3545205" cy="2507615"/>
            <a:chOff x="826162" y="2220960"/>
            <a:chExt cx="4667521" cy="3902329"/>
          </a:xfrm>
        </p:grpSpPr>
        <p:sp>
          <p:nvSpPr>
            <p:cNvPr id="48" name="圆角矩形 11"/>
            <p:cNvSpPr/>
            <p:nvPr>
              <p:custDataLst>
                <p:tags r:id="rId2"/>
              </p:custDataLst>
            </p:nvPr>
          </p:nvSpPr>
          <p:spPr>
            <a:xfrm>
              <a:off x="826162" y="2222230"/>
              <a:ext cx="679450" cy="695960"/>
            </a:xfrm>
            <a:prstGeom prst="roundRect">
              <a:avLst>
                <a:gd name="adj" fmla="val 50000"/>
              </a:avLst>
            </a:prstGeom>
            <a:solidFill>
              <a:srgbClr val="417F54"/>
            </a:solidFill>
            <a:ln>
              <a:noFill/>
            </a:ln>
            <a:effectLst>
              <a:outerShdw blurRad="127000" dist="127000" dir="2700000" algn="ctr" rotWithShape="0">
                <a:srgbClr val="417F54">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b="1"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rPr>
                <a:t>1</a:t>
              </a:r>
              <a:endParaRPr lang="zh-CN" altLang="en-US" sz="3200" b="1"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49" name="圆角矩形 13"/>
            <p:cNvSpPr/>
            <p:nvPr>
              <p:custDataLst>
                <p:tags r:id="rId3"/>
              </p:custDataLst>
            </p:nvPr>
          </p:nvSpPr>
          <p:spPr>
            <a:xfrm>
              <a:off x="1620818" y="2220960"/>
              <a:ext cx="3872865" cy="675005"/>
            </a:xfrm>
            <a:prstGeom prst="roundRect">
              <a:avLst>
                <a:gd name="adj" fmla="val 50000"/>
              </a:avLst>
            </a:prstGeom>
            <a:solidFill>
              <a:schemeClr val="bg1">
                <a:alpha val="90000"/>
              </a:schemeClr>
            </a:solidFill>
            <a:ln w="12700">
              <a:solidFill>
                <a:srgbClr val="417F54">
                  <a:alpha val="5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3200" b="1"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sp>
          <p:nvSpPr>
            <p:cNvPr id="50" name="文本框 14"/>
            <p:cNvSpPr txBox="1"/>
            <p:nvPr>
              <p:custDataLst>
                <p:tags r:id="rId4"/>
              </p:custDataLst>
            </p:nvPr>
          </p:nvSpPr>
          <p:spPr bwMode="auto">
            <a:xfrm>
              <a:off x="1998267" y="2257523"/>
              <a:ext cx="3117533" cy="771770"/>
            </a:xfrm>
            <a:prstGeom prst="rect">
              <a:avLst/>
            </a:prstGeom>
            <a:noFill/>
          </p:spPr>
          <p:txBody>
            <a:bodyPr wrap="square" lIns="91440" tIns="45720" rIns="91440" bIns="4572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r>
                <a:rPr lang="zh-CN" altLang="en-US" sz="2400" b="1"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洗脸</a:t>
              </a:r>
              <a:r>
                <a:rPr lang="en-US" altLang="zh-CN" sz="2400" b="1"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a:t>
              </a:r>
              <a:r>
                <a:rPr lang="zh-CN" altLang="en-US" sz="2400" b="1"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洗手</a:t>
              </a:r>
              <a:endParaRPr lang="zh-CN" altLang="en-US" sz="2400" b="1"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51" name="圆角矩形 15"/>
            <p:cNvSpPr/>
            <p:nvPr>
              <p:custDataLst>
                <p:tags r:id="rId5"/>
              </p:custDataLst>
            </p:nvPr>
          </p:nvSpPr>
          <p:spPr>
            <a:xfrm>
              <a:off x="826162" y="3256010"/>
              <a:ext cx="679450" cy="695960"/>
            </a:xfrm>
            <a:prstGeom prst="roundRect">
              <a:avLst>
                <a:gd name="adj" fmla="val 50000"/>
              </a:avLst>
            </a:prstGeom>
            <a:solidFill>
              <a:srgbClr val="9E3537"/>
            </a:solidFill>
            <a:ln>
              <a:noFill/>
            </a:ln>
            <a:effectLst>
              <a:outerShdw blurRad="127000" dist="127000" dir="2700000" algn="ctr" rotWithShape="0">
                <a:srgbClr val="9E3537">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b="1"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rPr>
                <a:t>2</a:t>
              </a:r>
              <a:endParaRPr lang="zh-CN" altLang="en-US" sz="3200" b="1"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52" name="圆角矩形 16"/>
            <p:cNvSpPr/>
            <p:nvPr>
              <p:custDataLst>
                <p:tags r:id="rId6"/>
              </p:custDataLst>
            </p:nvPr>
          </p:nvSpPr>
          <p:spPr>
            <a:xfrm>
              <a:off x="1620818" y="3250295"/>
              <a:ext cx="3872865" cy="675005"/>
            </a:xfrm>
            <a:prstGeom prst="roundRect">
              <a:avLst>
                <a:gd name="adj" fmla="val 50000"/>
              </a:avLst>
            </a:prstGeom>
            <a:solidFill>
              <a:schemeClr val="bg1">
                <a:alpha val="90000"/>
              </a:schemeClr>
            </a:solidFill>
            <a:ln w="12700">
              <a:solidFill>
                <a:srgbClr val="417F54">
                  <a:alpha val="5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3200" b="1"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sp>
          <p:nvSpPr>
            <p:cNvPr id="53" name="文本框 17"/>
            <p:cNvSpPr txBox="1"/>
            <p:nvPr>
              <p:custDataLst>
                <p:tags r:id="rId7"/>
              </p:custDataLst>
            </p:nvPr>
          </p:nvSpPr>
          <p:spPr bwMode="auto">
            <a:xfrm>
              <a:off x="1998267" y="3233846"/>
              <a:ext cx="3117533" cy="824143"/>
            </a:xfrm>
            <a:prstGeom prst="rect">
              <a:avLst/>
            </a:prstGeom>
            <a:noFill/>
          </p:spPr>
          <p:txBody>
            <a:bodyPr wrap="square" lIns="91440" tIns="45720" rIns="91440" bIns="4572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r>
                <a:rPr lang="zh-CN" altLang="en-US" sz="2400" b="1"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清洁口腔</a:t>
              </a:r>
              <a:endParaRPr lang="zh-CN" altLang="en-US" sz="2400" b="1"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54" name="圆角矩形 19"/>
            <p:cNvSpPr/>
            <p:nvPr>
              <p:custDataLst>
                <p:tags r:id="rId8"/>
              </p:custDataLst>
            </p:nvPr>
          </p:nvSpPr>
          <p:spPr>
            <a:xfrm>
              <a:off x="826162" y="4289790"/>
              <a:ext cx="679450" cy="695960"/>
            </a:xfrm>
            <a:prstGeom prst="roundRect">
              <a:avLst>
                <a:gd name="adj" fmla="val 50000"/>
              </a:avLst>
            </a:prstGeom>
            <a:solidFill>
              <a:srgbClr val="417F54"/>
            </a:solidFill>
            <a:ln>
              <a:noFill/>
            </a:ln>
            <a:effectLst>
              <a:outerShdw blurRad="127000" dist="127000" dir="2700000" algn="ctr" rotWithShape="0">
                <a:srgbClr val="417F54">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b="1"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rPr>
                <a:t>3</a:t>
              </a:r>
              <a:endParaRPr lang="zh-CN" altLang="en-US" sz="3200" b="1"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55" name="圆角矩形 20"/>
            <p:cNvSpPr/>
            <p:nvPr>
              <p:custDataLst>
                <p:tags r:id="rId9"/>
              </p:custDataLst>
            </p:nvPr>
          </p:nvSpPr>
          <p:spPr>
            <a:xfrm>
              <a:off x="1620818" y="4299950"/>
              <a:ext cx="3872865" cy="675005"/>
            </a:xfrm>
            <a:prstGeom prst="roundRect">
              <a:avLst>
                <a:gd name="adj" fmla="val 50000"/>
              </a:avLst>
            </a:prstGeom>
            <a:solidFill>
              <a:schemeClr val="bg1">
                <a:alpha val="90000"/>
              </a:schemeClr>
            </a:solidFill>
            <a:ln w="12700">
              <a:solidFill>
                <a:srgbClr val="417F54">
                  <a:alpha val="5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3200" b="1"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sp>
          <p:nvSpPr>
            <p:cNvPr id="56" name="文本框 21"/>
            <p:cNvSpPr txBox="1"/>
            <p:nvPr>
              <p:custDataLst>
                <p:tags r:id="rId10"/>
              </p:custDataLst>
            </p:nvPr>
          </p:nvSpPr>
          <p:spPr bwMode="auto">
            <a:xfrm>
              <a:off x="1949778" y="4295153"/>
              <a:ext cx="3215348" cy="812285"/>
            </a:xfrm>
            <a:prstGeom prst="rect">
              <a:avLst/>
            </a:prstGeom>
            <a:noFill/>
          </p:spPr>
          <p:txBody>
            <a:bodyPr wrap="square" lIns="91440" tIns="45720" rIns="91440" bIns="4572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r>
                <a:rPr lang="zh-CN" altLang="en-US" sz="2400" b="1"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清洁头发</a:t>
              </a:r>
              <a:endParaRPr lang="zh-CN" altLang="en-US" sz="2400" b="1"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57" name="圆角矩形 22"/>
            <p:cNvSpPr/>
            <p:nvPr>
              <p:custDataLst>
                <p:tags r:id="rId11"/>
              </p:custDataLst>
            </p:nvPr>
          </p:nvSpPr>
          <p:spPr>
            <a:xfrm>
              <a:off x="826162" y="5323570"/>
              <a:ext cx="679450" cy="695960"/>
            </a:xfrm>
            <a:prstGeom prst="roundRect">
              <a:avLst>
                <a:gd name="adj" fmla="val 50000"/>
              </a:avLst>
            </a:prstGeom>
            <a:solidFill>
              <a:srgbClr val="9E3537"/>
            </a:solidFill>
            <a:ln>
              <a:noFill/>
            </a:ln>
            <a:effectLst>
              <a:outerShdw blurRad="127000" dist="127000" dir="2700000" algn="ctr" rotWithShape="0">
                <a:srgbClr val="9E3537">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b="1"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rPr>
                <a:t>4</a:t>
              </a:r>
              <a:endParaRPr lang="zh-CN" altLang="en-US" sz="3200" b="1"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58" name="圆角矩形 23"/>
            <p:cNvSpPr/>
            <p:nvPr>
              <p:custDataLst>
                <p:tags r:id="rId12"/>
              </p:custDataLst>
            </p:nvPr>
          </p:nvSpPr>
          <p:spPr>
            <a:xfrm>
              <a:off x="1620818" y="5314680"/>
              <a:ext cx="3872865" cy="675005"/>
            </a:xfrm>
            <a:prstGeom prst="roundRect">
              <a:avLst>
                <a:gd name="adj" fmla="val 50000"/>
              </a:avLst>
            </a:prstGeom>
            <a:solidFill>
              <a:schemeClr val="bg1">
                <a:alpha val="90000"/>
              </a:schemeClr>
            </a:solidFill>
            <a:ln w="12700">
              <a:solidFill>
                <a:srgbClr val="417F54">
                  <a:alpha val="5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3200" b="1"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sp>
          <p:nvSpPr>
            <p:cNvPr id="59" name="文本框 24"/>
            <p:cNvSpPr txBox="1"/>
            <p:nvPr>
              <p:custDataLst>
                <p:tags r:id="rId13"/>
              </p:custDataLst>
            </p:nvPr>
          </p:nvSpPr>
          <p:spPr bwMode="auto">
            <a:xfrm>
              <a:off x="1949778" y="5281358"/>
              <a:ext cx="3215348" cy="841931"/>
            </a:xfrm>
            <a:prstGeom prst="rect">
              <a:avLst/>
            </a:prstGeom>
            <a:noFill/>
          </p:spPr>
          <p:txBody>
            <a:bodyPr wrap="square" lIns="91440" tIns="45720" rIns="91440" bIns="4572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r>
                <a:rPr lang="zh-CN" altLang="en-US" sz="2400" b="1"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剃须</a:t>
              </a:r>
              <a:endParaRPr lang="zh-CN" altLang="en-US" sz="2400" b="1"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grpSp>
      <p:sp>
        <p:nvSpPr>
          <p:cNvPr id="60" name="文本框 21"/>
          <p:cNvSpPr txBox="1"/>
          <p:nvPr/>
        </p:nvSpPr>
        <p:spPr>
          <a:xfrm>
            <a:off x="6372936" y="531691"/>
            <a:ext cx="4013753" cy="829945"/>
          </a:xfrm>
          <a:prstGeom prst="rect">
            <a:avLst/>
          </a:prstGeom>
          <a:noFill/>
        </p:spPr>
        <p:txBody>
          <a:bodyPr wrap="square" rtlCol="0">
            <a:spAutoFit/>
          </a:bodyPr>
          <a:lstStyle>
            <a:defPPr>
              <a:defRPr lang="zh-CN"/>
            </a:defPPr>
            <a:lvl1pPr>
              <a:defRPr sz="7500" i="1">
                <a:gradFill>
                  <a:gsLst>
                    <a:gs pos="0">
                      <a:srgbClr val="006FF1"/>
                    </a:gs>
                    <a:gs pos="74000">
                      <a:srgbClr val="0264D4"/>
                    </a:gs>
                  </a:gsLst>
                  <a:lin ang="5400000" scaled="1"/>
                </a:gradFill>
                <a:latin typeface="思源黑体 CN Bold" panose="020B0800000000000000" pitchFamily="34" charset="-122"/>
                <a:ea typeface="思源黑体 CN Bold" panose="020B0800000000000000" pitchFamily="34" charset="-122"/>
              </a:defRPr>
            </a:lvl1pPr>
          </a:lstStyle>
          <a:p>
            <a:r>
              <a:rPr lang="zh-CN" altLang="en-US" sz="4800" i="0" dirty="0">
                <a:solidFill>
                  <a:srgbClr val="417F54"/>
                </a:solidFill>
                <a:latin typeface="思源宋体 CN Heavy" panose="02020900000000000000" pitchFamily="18" charset="-122"/>
                <a:ea typeface="思源宋体 CN Heavy" panose="02020900000000000000" pitchFamily="18" charset="-122"/>
              </a:rPr>
              <a:t>目录</a:t>
            </a:r>
            <a:r>
              <a:rPr lang="en-US" altLang="zh-CN" sz="3200" i="0" dirty="0">
                <a:solidFill>
                  <a:srgbClr val="417F54"/>
                </a:solidFill>
                <a:latin typeface="思源宋体 CN Heavy" panose="02020900000000000000" pitchFamily="18" charset="-122"/>
                <a:ea typeface="思源宋体 CN Heavy" panose="02020900000000000000" pitchFamily="18" charset="-122"/>
              </a:rPr>
              <a:t>/contents</a:t>
            </a:r>
            <a:endParaRPr lang="zh-CN" altLang="en-US" sz="4800" i="0" dirty="0">
              <a:solidFill>
                <a:srgbClr val="417F54"/>
              </a:solidFill>
              <a:latin typeface="思源宋体 CN Heavy" panose="02020900000000000000" pitchFamily="18" charset="-122"/>
              <a:ea typeface="思源宋体 CN Heavy" panose="02020900000000000000" pitchFamily="18" charset="-122"/>
            </a:endParaRPr>
          </a:p>
        </p:txBody>
      </p:sp>
      <p:grpSp>
        <p:nvGrpSpPr>
          <p:cNvPr id="2" name="组合 1"/>
          <p:cNvGrpSpPr/>
          <p:nvPr>
            <p:custDataLst>
              <p:tags r:id="rId14"/>
            </p:custDataLst>
          </p:nvPr>
        </p:nvGrpSpPr>
        <p:grpSpPr>
          <a:xfrm>
            <a:off x="6372860" y="4145280"/>
            <a:ext cx="3545205" cy="1854835"/>
            <a:chOff x="826162" y="2220960"/>
            <a:chExt cx="4667521" cy="2886478"/>
          </a:xfrm>
        </p:grpSpPr>
        <p:sp>
          <p:nvSpPr>
            <p:cNvPr id="3" name="圆角矩形 11"/>
            <p:cNvSpPr/>
            <p:nvPr>
              <p:custDataLst>
                <p:tags r:id="rId15"/>
              </p:custDataLst>
            </p:nvPr>
          </p:nvSpPr>
          <p:spPr>
            <a:xfrm>
              <a:off x="826162" y="2222230"/>
              <a:ext cx="679450" cy="695960"/>
            </a:xfrm>
            <a:prstGeom prst="roundRect">
              <a:avLst>
                <a:gd name="adj" fmla="val 50000"/>
              </a:avLst>
            </a:prstGeom>
            <a:solidFill>
              <a:srgbClr val="417F54"/>
            </a:solidFill>
            <a:ln>
              <a:noFill/>
            </a:ln>
            <a:effectLst>
              <a:outerShdw blurRad="127000" dist="127000" dir="2700000" algn="ctr" rotWithShape="0">
                <a:srgbClr val="417F54">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3200" b="1"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rPr>
                <a:t>5</a:t>
              </a:r>
              <a:endParaRPr lang="en-US" altLang="zh-CN" sz="3200" b="1"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4" name="圆角矩形 13"/>
            <p:cNvSpPr/>
            <p:nvPr>
              <p:custDataLst>
                <p:tags r:id="rId16"/>
              </p:custDataLst>
            </p:nvPr>
          </p:nvSpPr>
          <p:spPr>
            <a:xfrm>
              <a:off x="1620818" y="2220960"/>
              <a:ext cx="3872865" cy="675005"/>
            </a:xfrm>
            <a:prstGeom prst="roundRect">
              <a:avLst>
                <a:gd name="adj" fmla="val 50000"/>
              </a:avLst>
            </a:prstGeom>
            <a:solidFill>
              <a:schemeClr val="bg1">
                <a:alpha val="90000"/>
              </a:schemeClr>
            </a:solidFill>
            <a:ln w="12700">
              <a:solidFill>
                <a:srgbClr val="417F54">
                  <a:alpha val="5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3200" b="1"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sp>
          <p:nvSpPr>
            <p:cNvPr id="5" name="文本框 14"/>
            <p:cNvSpPr txBox="1"/>
            <p:nvPr>
              <p:custDataLst>
                <p:tags r:id="rId17"/>
              </p:custDataLst>
            </p:nvPr>
          </p:nvSpPr>
          <p:spPr bwMode="auto">
            <a:xfrm>
              <a:off x="1998267" y="2248629"/>
              <a:ext cx="3117533" cy="780663"/>
            </a:xfrm>
            <a:prstGeom prst="rect">
              <a:avLst/>
            </a:prstGeom>
            <a:noFill/>
          </p:spPr>
          <p:txBody>
            <a:bodyPr wrap="square" lIns="91440" tIns="45720" rIns="91440" bIns="4572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r>
                <a:rPr lang="zh-CN" altLang="en-US" sz="2400" b="1"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入浴</a:t>
              </a:r>
              <a:endParaRPr lang="zh-CN" altLang="en-US" sz="2400" b="1"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6" name="圆角矩形 15"/>
            <p:cNvSpPr/>
            <p:nvPr>
              <p:custDataLst>
                <p:tags r:id="rId18"/>
              </p:custDataLst>
            </p:nvPr>
          </p:nvSpPr>
          <p:spPr>
            <a:xfrm>
              <a:off x="826162" y="3256010"/>
              <a:ext cx="679450" cy="695960"/>
            </a:xfrm>
            <a:prstGeom prst="roundRect">
              <a:avLst>
                <a:gd name="adj" fmla="val 50000"/>
              </a:avLst>
            </a:prstGeom>
            <a:solidFill>
              <a:srgbClr val="9E3537"/>
            </a:solidFill>
            <a:ln>
              <a:noFill/>
            </a:ln>
            <a:effectLst>
              <a:outerShdw blurRad="127000" dist="127000" dir="2700000" algn="ctr" rotWithShape="0">
                <a:srgbClr val="9E3537">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3200" b="1"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rPr>
                <a:t>6</a:t>
              </a:r>
              <a:endParaRPr lang="en-US" altLang="zh-CN" sz="3200" b="1"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7" name="圆角矩形 16"/>
            <p:cNvSpPr/>
            <p:nvPr>
              <p:custDataLst>
                <p:tags r:id="rId19"/>
              </p:custDataLst>
            </p:nvPr>
          </p:nvSpPr>
          <p:spPr>
            <a:xfrm>
              <a:off x="1620818" y="3250295"/>
              <a:ext cx="3872865" cy="675005"/>
            </a:xfrm>
            <a:prstGeom prst="roundRect">
              <a:avLst>
                <a:gd name="adj" fmla="val 50000"/>
              </a:avLst>
            </a:prstGeom>
            <a:solidFill>
              <a:schemeClr val="bg1">
                <a:alpha val="90000"/>
              </a:schemeClr>
            </a:solidFill>
            <a:ln w="12700">
              <a:solidFill>
                <a:srgbClr val="417F54">
                  <a:alpha val="5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3200" b="1"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sp>
          <p:nvSpPr>
            <p:cNvPr id="8" name="文本框 17"/>
            <p:cNvSpPr txBox="1"/>
            <p:nvPr>
              <p:custDataLst>
                <p:tags r:id="rId20"/>
              </p:custDataLst>
            </p:nvPr>
          </p:nvSpPr>
          <p:spPr bwMode="auto">
            <a:xfrm>
              <a:off x="1998267" y="3245704"/>
              <a:ext cx="3117533" cy="812285"/>
            </a:xfrm>
            <a:prstGeom prst="rect">
              <a:avLst/>
            </a:prstGeom>
            <a:noFill/>
          </p:spPr>
          <p:txBody>
            <a:bodyPr wrap="square" lIns="91440" tIns="45720" rIns="91440" bIns="4572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r>
                <a:rPr lang="zh-CN" altLang="en-US" sz="2400" b="1"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佩戴</a:t>
              </a:r>
              <a:r>
                <a:rPr lang="zh-CN" altLang="en-US" sz="2400" b="1"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助听器</a:t>
              </a:r>
              <a:endParaRPr lang="zh-CN" altLang="en-US" sz="2400" b="1"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9" name="圆角矩形 19"/>
            <p:cNvSpPr/>
            <p:nvPr>
              <p:custDataLst>
                <p:tags r:id="rId21"/>
              </p:custDataLst>
            </p:nvPr>
          </p:nvSpPr>
          <p:spPr>
            <a:xfrm>
              <a:off x="826162" y="4289790"/>
              <a:ext cx="679450" cy="695960"/>
            </a:xfrm>
            <a:prstGeom prst="roundRect">
              <a:avLst>
                <a:gd name="adj" fmla="val 50000"/>
              </a:avLst>
            </a:prstGeom>
            <a:solidFill>
              <a:srgbClr val="417F54"/>
            </a:solidFill>
            <a:ln>
              <a:noFill/>
            </a:ln>
            <a:effectLst>
              <a:outerShdw blurRad="127000" dist="127000" dir="2700000" algn="ctr" rotWithShape="0">
                <a:srgbClr val="417F54">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3200" b="1"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rPr>
                <a:t>7</a:t>
              </a:r>
              <a:endParaRPr lang="en-US" altLang="zh-CN" sz="3200" b="1"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10" name="圆角矩形 20"/>
            <p:cNvSpPr/>
            <p:nvPr>
              <p:custDataLst>
                <p:tags r:id="rId22"/>
              </p:custDataLst>
            </p:nvPr>
          </p:nvSpPr>
          <p:spPr>
            <a:xfrm>
              <a:off x="1620818" y="4299950"/>
              <a:ext cx="3872865" cy="675005"/>
            </a:xfrm>
            <a:prstGeom prst="roundRect">
              <a:avLst>
                <a:gd name="adj" fmla="val 50000"/>
              </a:avLst>
            </a:prstGeom>
            <a:solidFill>
              <a:schemeClr val="bg1">
                <a:alpha val="90000"/>
              </a:schemeClr>
            </a:solidFill>
            <a:ln w="12700">
              <a:solidFill>
                <a:srgbClr val="417F54">
                  <a:alpha val="5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3200" b="1"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sp>
          <p:nvSpPr>
            <p:cNvPr id="11" name="文本框 21"/>
            <p:cNvSpPr txBox="1"/>
            <p:nvPr>
              <p:custDataLst>
                <p:tags r:id="rId23"/>
              </p:custDataLst>
            </p:nvPr>
          </p:nvSpPr>
          <p:spPr bwMode="auto">
            <a:xfrm>
              <a:off x="1949778" y="4295153"/>
              <a:ext cx="3215348" cy="812285"/>
            </a:xfrm>
            <a:prstGeom prst="rect">
              <a:avLst/>
            </a:prstGeom>
            <a:noFill/>
          </p:spPr>
          <p:txBody>
            <a:bodyPr wrap="square" lIns="91440" tIns="45720" rIns="91440" bIns="4572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r>
                <a:rPr lang="zh-CN" altLang="en-US" sz="2400" b="1"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戴眼镜</a:t>
              </a:r>
              <a:endParaRPr lang="zh-CN" altLang="en-US" sz="2400" b="1"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a:spLocks noGrp="1" noRot="1" noMove="1" noResize="1" noEditPoints="1" noAdjustHandles="1" noChangeArrowheads="1" noChangeShapeType="1"/>
          </p:cNvSpPr>
          <p:nvPr/>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descr="图标&#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906510" y="1737995"/>
            <a:ext cx="2895600" cy="4301490"/>
          </a:xfrm>
          <a:prstGeom prst="rect">
            <a:avLst/>
          </a:prstGeom>
        </p:spPr>
      </p:pic>
      <p:grpSp>
        <p:nvGrpSpPr>
          <p:cNvPr id="53" name="组合 52"/>
          <p:cNvGrpSpPr/>
          <p:nvPr/>
        </p:nvGrpSpPr>
        <p:grpSpPr>
          <a:xfrm>
            <a:off x="622191" y="1737813"/>
            <a:ext cx="7125131" cy="2100400"/>
            <a:chOff x="622191" y="1665243"/>
            <a:chExt cx="7125131" cy="2100400"/>
          </a:xfrm>
        </p:grpSpPr>
        <p:sp>
          <p:nvSpPr>
            <p:cNvPr id="26" name="矩形: 圆角 25"/>
            <p:cNvSpPr/>
            <p:nvPr/>
          </p:nvSpPr>
          <p:spPr>
            <a:xfrm>
              <a:off x="622191" y="1665243"/>
              <a:ext cx="7125131" cy="2100400"/>
            </a:xfrm>
            <a:prstGeom prst="roundRect">
              <a:avLst>
                <a:gd name="adj" fmla="val 9100"/>
              </a:avLst>
            </a:prstGeom>
            <a:solidFill>
              <a:schemeClr val="bg1">
                <a:lumMod val="75000"/>
              </a:schemeClr>
            </a:solidFill>
            <a:ln w="3175">
              <a:solidFill>
                <a:srgbClr val="417F54">
                  <a:alpha val="10000"/>
                </a:srgbClr>
              </a:solidFill>
            </a:ln>
            <a:effectLst>
              <a:outerShdw blurRad="127000" dist="127000" dir="5400000" sx="98000" sy="98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iSans Normal" panose="00000500000000000000" pitchFamily="2" charset="-122"/>
                <a:ea typeface="MiSans Normal" panose="00000500000000000000" pitchFamily="2" charset="-122"/>
                <a:cs typeface="+mn-ea"/>
                <a:sym typeface="+mn-lt"/>
              </a:endParaRPr>
            </a:p>
          </p:txBody>
        </p:sp>
        <p:sp>
          <p:nvSpPr>
            <p:cNvPr id="29" name="矩形 28"/>
            <p:cNvSpPr/>
            <p:nvPr/>
          </p:nvSpPr>
          <p:spPr>
            <a:xfrm>
              <a:off x="913656" y="1940833"/>
              <a:ext cx="6542405" cy="1501140"/>
            </a:xfrm>
            <a:prstGeom prst="rect">
              <a:avLst/>
            </a:prstGeom>
          </p:spPr>
          <p:txBody>
            <a:bodyPr wrap="square">
              <a:noAutofit/>
            </a:bodyPr>
            <a:lstStyle/>
            <a:p>
              <a:pPr>
                <a:lnSpc>
                  <a:spcPct val="150000"/>
                </a:lnSpc>
              </a:pPr>
              <a:r>
                <a:rPr lang="zh-CN" altLang="en-US" sz="2000" dirty="0">
                  <a:solidFill>
                    <a:srgbClr val="C00000"/>
                  </a:solidFill>
                  <a:latin typeface="MiSans Normal" panose="00000500000000000000" pitchFamily="2" charset="-122"/>
                  <a:ea typeface="MiSans Normal" panose="00000500000000000000" pitchFamily="2" charset="-122"/>
                  <a:cs typeface="+mn-ea"/>
                  <a:sym typeface="+mn-lt"/>
                </a:rPr>
                <a:t>（</a:t>
              </a:r>
              <a:r>
                <a:rPr lang="en-US" altLang="zh-CN" sz="2000" dirty="0">
                  <a:solidFill>
                    <a:srgbClr val="C00000"/>
                  </a:solidFill>
                  <a:latin typeface="MiSans Normal" panose="00000500000000000000" pitchFamily="2" charset="-122"/>
                  <a:ea typeface="MiSans Normal" panose="00000500000000000000" pitchFamily="2" charset="-122"/>
                  <a:cs typeface="+mn-ea"/>
                  <a:sym typeface="+mn-lt"/>
                </a:rPr>
                <a:t>1</a:t>
              </a:r>
              <a:r>
                <a:rPr lang="zh-CN" altLang="en-US" sz="2000" dirty="0">
                  <a:solidFill>
                    <a:srgbClr val="C00000"/>
                  </a:solidFill>
                  <a:latin typeface="MiSans Normal" panose="00000500000000000000" pitchFamily="2" charset="-122"/>
                  <a:ea typeface="MiSans Normal" panose="00000500000000000000" pitchFamily="2" charset="-122"/>
                  <a:cs typeface="+mn-ea"/>
                  <a:sym typeface="+mn-lt"/>
                </a:rPr>
                <a:t>）选择合适的度数</a:t>
              </a:r>
              <a:endParaRPr lang="zh-CN" altLang="en-US" sz="2000" dirty="0">
                <a:solidFill>
                  <a:srgbClr val="C00000"/>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2000" dirty="0">
                  <a:solidFill>
                    <a:srgbClr val="C00000"/>
                  </a:solidFill>
                  <a:latin typeface="MiSans Normal" panose="00000500000000000000" pitchFamily="2" charset="-122"/>
                  <a:ea typeface="MiSans Normal" panose="00000500000000000000" pitchFamily="2" charset="-122"/>
                  <a:cs typeface="+mn-ea"/>
                  <a:sym typeface="+mn-lt"/>
                </a:rPr>
                <a:t>（</a:t>
              </a:r>
              <a:r>
                <a:rPr lang="en-US" altLang="zh-CN" sz="2000" dirty="0">
                  <a:solidFill>
                    <a:srgbClr val="C00000"/>
                  </a:solidFill>
                  <a:latin typeface="MiSans Normal" panose="00000500000000000000" pitchFamily="2" charset="-122"/>
                  <a:ea typeface="MiSans Normal" panose="00000500000000000000" pitchFamily="2" charset="-122"/>
                  <a:cs typeface="+mn-ea"/>
                  <a:sym typeface="+mn-lt"/>
                </a:rPr>
                <a:t>2</a:t>
              </a:r>
              <a:r>
                <a:rPr lang="zh-CN" altLang="en-US" sz="2000" dirty="0">
                  <a:solidFill>
                    <a:srgbClr val="C00000"/>
                  </a:solidFill>
                  <a:latin typeface="MiSans Normal" panose="00000500000000000000" pitchFamily="2" charset="-122"/>
                  <a:ea typeface="MiSans Normal" panose="00000500000000000000" pitchFamily="2" charset="-122"/>
                  <a:cs typeface="+mn-ea"/>
                  <a:sym typeface="+mn-lt"/>
                </a:rPr>
                <a:t>）进行全面验光</a:t>
              </a:r>
              <a:endParaRPr lang="zh-CN" altLang="en-US" sz="2000" dirty="0">
                <a:solidFill>
                  <a:srgbClr val="C00000"/>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2000" dirty="0">
                  <a:solidFill>
                    <a:srgbClr val="C00000"/>
                  </a:solidFill>
                  <a:latin typeface="MiSans Normal" panose="00000500000000000000" pitchFamily="2" charset="-122"/>
                  <a:ea typeface="MiSans Normal" panose="00000500000000000000" pitchFamily="2" charset="-122"/>
                  <a:cs typeface="+mn-ea"/>
                  <a:sym typeface="+mn-lt"/>
                </a:rPr>
                <a:t>（</a:t>
              </a:r>
              <a:r>
                <a:rPr lang="en-US" altLang="zh-CN" sz="2000" dirty="0">
                  <a:solidFill>
                    <a:srgbClr val="C00000"/>
                  </a:solidFill>
                  <a:latin typeface="MiSans Normal" panose="00000500000000000000" pitchFamily="2" charset="-122"/>
                  <a:ea typeface="MiSans Normal" panose="00000500000000000000" pitchFamily="2" charset="-122"/>
                  <a:cs typeface="+mn-ea"/>
                  <a:sym typeface="+mn-lt"/>
                </a:rPr>
                <a:t>3</a:t>
              </a:r>
              <a:r>
                <a:rPr lang="zh-CN" altLang="en-US" sz="2000" dirty="0">
                  <a:solidFill>
                    <a:srgbClr val="C00000"/>
                  </a:solidFill>
                  <a:latin typeface="MiSans Normal" panose="00000500000000000000" pitchFamily="2" charset="-122"/>
                  <a:ea typeface="MiSans Normal" panose="00000500000000000000" pitchFamily="2" charset="-122"/>
                  <a:cs typeface="+mn-ea"/>
                  <a:sym typeface="+mn-lt"/>
                </a:rPr>
                <a:t>）选择合适的镜片和框架</a:t>
              </a:r>
              <a:endParaRPr lang="zh-CN" altLang="en-US" sz="2000" dirty="0">
                <a:solidFill>
                  <a:srgbClr val="C00000"/>
                </a:solidFill>
                <a:latin typeface="MiSans Normal" panose="00000500000000000000" pitchFamily="2" charset="-122"/>
                <a:ea typeface="MiSans Normal" panose="00000500000000000000" pitchFamily="2" charset="-122"/>
                <a:cs typeface="+mn-ea"/>
                <a:sym typeface="+mn-lt"/>
              </a:endParaRPr>
            </a:p>
          </p:txBody>
        </p:sp>
      </p:grpSp>
      <p:grpSp>
        <p:nvGrpSpPr>
          <p:cNvPr id="50" name="组合 49"/>
          <p:cNvGrpSpPr/>
          <p:nvPr/>
        </p:nvGrpSpPr>
        <p:grpSpPr>
          <a:xfrm>
            <a:off x="407533" y="562624"/>
            <a:ext cx="5461851" cy="576000"/>
            <a:chOff x="349477" y="620680"/>
            <a:chExt cx="5461851" cy="576000"/>
          </a:xfrm>
        </p:grpSpPr>
        <p:sp>
          <p:nvSpPr>
            <p:cNvPr id="51" name="矩形: 圆角 5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2</a:t>
              </a:r>
              <a:endParaRPr lang="en-US" altLang="zh-CN" sz="2800" dirty="0">
                <a:solidFill>
                  <a:schemeClr val="bg1"/>
                </a:solidFill>
                <a:latin typeface="思源宋体 CN Heavy" panose="02020900000000000000" pitchFamily="18" charset="-122"/>
                <a:ea typeface="思源宋体 CN Heavy" panose="02020900000000000000" pitchFamily="18" charset="-122"/>
              </a:endParaRPr>
            </a:p>
          </p:txBody>
        </p:sp>
        <p:sp>
          <p:nvSpPr>
            <p:cNvPr id="52" name="矩形 51"/>
            <p:cNvSpPr/>
            <p:nvPr/>
          </p:nvSpPr>
          <p:spPr>
            <a:xfrm>
              <a:off x="1005648" y="647070"/>
              <a:ext cx="48056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sz="2800" dirty="0">
                  <a:solidFill>
                    <a:srgbClr val="417F54"/>
                  </a:solidFill>
                  <a:latin typeface="思源宋体 CN Heavy" panose="02020900000000000000" pitchFamily="18" charset="-122"/>
                  <a:ea typeface="思源宋体 CN Heavy" panose="02020900000000000000" pitchFamily="18" charset="-122"/>
                </a:rPr>
                <a:t>老年人佩戴老视镜的注意事项</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grpSp>
        <p:nvGrpSpPr>
          <p:cNvPr id="54" name="组合 53"/>
          <p:cNvGrpSpPr/>
          <p:nvPr/>
        </p:nvGrpSpPr>
        <p:grpSpPr>
          <a:xfrm>
            <a:off x="622191" y="4097475"/>
            <a:ext cx="7125131" cy="2100400"/>
            <a:chOff x="622191" y="1665243"/>
            <a:chExt cx="7125131" cy="2100400"/>
          </a:xfrm>
        </p:grpSpPr>
        <p:sp>
          <p:nvSpPr>
            <p:cNvPr id="55" name="矩形: 圆角 54"/>
            <p:cNvSpPr/>
            <p:nvPr/>
          </p:nvSpPr>
          <p:spPr>
            <a:xfrm>
              <a:off x="622191" y="1665243"/>
              <a:ext cx="7125131" cy="2100400"/>
            </a:xfrm>
            <a:prstGeom prst="roundRect">
              <a:avLst>
                <a:gd name="adj" fmla="val 9100"/>
              </a:avLst>
            </a:prstGeom>
            <a:solidFill>
              <a:schemeClr val="tx2">
                <a:lumMod val="40000"/>
                <a:lumOff val="60000"/>
              </a:schemeClr>
            </a:solidFill>
            <a:ln w="3175">
              <a:solidFill>
                <a:srgbClr val="417F54">
                  <a:alpha val="10000"/>
                </a:srgbClr>
              </a:solidFill>
            </a:ln>
            <a:effectLst>
              <a:outerShdw blurRad="127000" dist="127000" dir="5400000" sx="98000" sy="98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iSans Normal" panose="00000500000000000000" pitchFamily="2" charset="-122"/>
                <a:ea typeface="MiSans Normal" panose="00000500000000000000" pitchFamily="2" charset="-122"/>
                <a:cs typeface="+mn-ea"/>
                <a:sym typeface="+mn-lt"/>
              </a:endParaRPr>
            </a:p>
          </p:txBody>
        </p:sp>
        <p:sp>
          <p:nvSpPr>
            <p:cNvPr id="58" name="矩形 57"/>
            <p:cNvSpPr/>
            <p:nvPr/>
          </p:nvSpPr>
          <p:spPr>
            <a:xfrm>
              <a:off x="913656" y="1957343"/>
              <a:ext cx="6542405" cy="1484630"/>
            </a:xfrm>
            <a:prstGeom prst="rect">
              <a:avLst/>
            </a:prstGeom>
          </p:spPr>
          <p:txBody>
            <a:bodyPr wrap="square">
              <a:noAutofit/>
            </a:bodyPr>
            <a:lstStyle/>
            <a:p>
              <a:pPr>
                <a:lnSpc>
                  <a:spcPct val="150000"/>
                </a:lnSpc>
              </a:pPr>
              <a:r>
                <a:rPr lang="zh-CN" altLang="en-US" sz="2000" dirty="0">
                  <a:solidFill>
                    <a:srgbClr val="FFFF00"/>
                  </a:solidFill>
                  <a:latin typeface="MiSans Normal" panose="00000500000000000000" pitchFamily="2" charset="-122"/>
                  <a:ea typeface="MiSans Normal" panose="00000500000000000000" pitchFamily="2" charset="-122"/>
                  <a:cs typeface="+mn-ea"/>
                  <a:sym typeface="+mn-lt"/>
                </a:rPr>
                <a:t>（</a:t>
              </a:r>
              <a:r>
                <a:rPr lang="en-US" altLang="zh-CN" sz="2000" dirty="0">
                  <a:solidFill>
                    <a:srgbClr val="FFFF00"/>
                  </a:solidFill>
                  <a:latin typeface="MiSans Normal" panose="00000500000000000000" pitchFamily="2" charset="-122"/>
                  <a:ea typeface="MiSans Normal" panose="00000500000000000000" pitchFamily="2" charset="-122"/>
                  <a:cs typeface="+mn-ea"/>
                  <a:sym typeface="+mn-lt"/>
                </a:rPr>
                <a:t>4</a:t>
              </a:r>
              <a:r>
                <a:rPr lang="zh-CN" altLang="en-US" sz="2000" dirty="0">
                  <a:solidFill>
                    <a:srgbClr val="FFFF00"/>
                  </a:solidFill>
                  <a:latin typeface="MiSans Normal" panose="00000500000000000000" pitchFamily="2" charset="-122"/>
                  <a:ea typeface="MiSans Normal" panose="00000500000000000000" pitchFamily="2" charset="-122"/>
                  <a:cs typeface="+mn-ea"/>
                  <a:sym typeface="+mn-lt"/>
                </a:rPr>
                <a:t>）正确佩戴和使用</a:t>
              </a:r>
              <a:endParaRPr lang="zh-CN" altLang="en-US" sz="2000" dirty="0">
                <a:solidFill>
                  <a:srgbClr val="FFFF00"/>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2000" dirty="0">
                  <a:solidFill>
                    <a:srgbClr val="FFFF00"/>
                  </a:solidFill>
                  <a:latin typeface="MiSans Normal" panose="00000500000000000000" pitchFamily="2" charset="-122"/>
                  <a:ea typeface="MiSans Normal" panose="00000500000000000000" pitchFamily="2" charset="-122"/>
                  <a:cs typeface="+mn-ea"/>
                  <a:sym typeface="+mn-lt"/>
                </a:rPr>
                <a:t>（</a:t>
              </a:r>
              <a:r>
                <a:rPr lang="en-US" altLang="zh-CN" sz="2000" dirty="0">
                  <a:solidFill>
                    <a:srgbClr val="FFFF00"/>
                  </a:solidFill>
                  <a:latin typeface="MiSans Normal" panose="00000500000000000000" pitchFamily="2" charset="-122"/>
                  <a:ea typeface="MiSans Normal" panose="00000500000000000000" pitchFamily="2" charset="-122"/>
                  <a:cs typeface="+mn-ea"/>
                  <a:sym typeface="+mn-lt"/>
                </a:rPr>
                <a:t>5</a:t>
              </a:r>
              <a:r>
                <a:rPr lang="zh-CN" altLang="en-US" sz="2000" dirty="0">
                  <a:solidFill>
                    <a:srgbClr val="FFFF00"/>
                  </a:solidFill>
                  <a:latin typeface="MiSans Normal" panose="00000500000000000000" pitchFamily="2" charset="-122"/>
                  <a:ea typeface="MiSans Normal" panose="00000500000000000000" pitchFamily="2" charset="-122"/>
                  <a:cs typeface="+mn-ea"/>
                  <a:sym typeface="+mn-lt"/>
                </a:rPr>
                <a:t>）不要长时间连续佩戴</a:t>
              </a:r>
              <a:endParaRPr lang="zh-CN" altLang="en-US" sz="2000" dirty="0">
                <a:solidFill>
                  <a:srgbClr val="FFFF00"/>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2000" dirty="0">
                  <a:solidFill>
                    <a:srgbClr val="FFFF00"/>
                  </a:solidFill>
                  <a:latin typeface="MiSans Normal" panose="00000500000000000000" pitchFamily="2" charset="-122"/>
                  <a:ea typeface="MiSans Normal" panose="00000500000000000000" pitchFamily="2" charset="-122"/>
                  <a:cs typeface="+mn-ea"/>
                  <a:sym typeface="+mn-lt"/>
                </a:rPr>
                <a:t>（</a:t>
              </a:r>
              <a:r>
                <a:rPr lang="en-US" altLang="zh-CN" sz="2000" dirty="0">
                  <a:solidFill>
                    <a:srgbClr val="FFFF00"/>
                  </a:solidFill>
                  <a:latin typeface="MiSans Normal" panose="00000500000000000000" pitchFamily="2" charset="-122"/>
                  <a:ea typeface="MiSans Normal" panose="00000500000000000000" pitchFamily="2" charset="-122"/>
                  <a:cs typeface="+mn-ea"/>
                  <a:sym typeface="+mn-lt"/>
                </a:rPr>
                <a:t>6</a:t>
              </a:r>
              <a:r>
                <a:rPr lang="zh-CN" altLang="en-US" sz="2000" dirty="0">
                  <a:solidFill>
                    <a:srgbClr val="FFFF00"/>
                  </a:solidFill>
                  <a:latin typeface="MiSans Normal" panose="00000500000000000000" pitchFamily="2" charset="-122"/>
                  <a:ea typeface="MiSans Normal" panose="00000500000000000000" pitchFamily="2" charset="-122"/>
                  <a:cs typeface="+mn-ea"/>
                  <a:sym typeface="+mn-lt"/>
                </a:rPr>
                <a:t>）定期清洗和保养老视镜。</a:t>
              </a:r>
              <a:endParaRPr lang="zh-CN" altLang="en-US" sz="2000" dirty="0">
                <a:solidFill>
                  <a:srgbClr val="FFFF00"/>
                </a:solidFill>
                <a:latin typeface="MiSans Normal" panose="00000500000000000000" pitchFamily="2" charset="-122"/>
                <a:ea typeface="MiSans Normal" panose="00000500000000000000" pitchFamily="2" charset="-122"/>
                <a:cs typeface="+mn-ea"/>
                <a:sym typeface="+mn-lt"/>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701534" y="1728792"/>
            <a:ext cx="3445510" cy="4277177"/>
            <a:chOff x="586520" y="1829860"/>
            <a:chExt cx="3445510" cy="4277177"/>
          </a:xfrm>
        </p:grpSpPr>
        <p:grpSp>
          <p:nvGrpSpPr>
            <p:cNvPr id="14" name="组合 13"/>
            <p:cNvGrpSpPr/>
            <p:nvPr/>
          </p:nvGrpSpPr>
          <p:grpSpPr>
            <a:xfrm>
              <a:off x="586520" y="1829860"/>
              <a:ext cx="3445510" cy="1448071"/>
              <a:chOff x="624938" y="1829860"/>
              <a:chExt cx="3445510" cy="1448071"/>
            </a:xfrm>
          </p:grpSpPr>
          <p:sp>
            <p:nvSpPr>
              <p:cNvPr id="18" name="文本框 10"/>
              <p:cNvSpPr txBox="1"/>
              <p:nvPr>
                <p:custDataLst>
                  <p:tags r:id="rId2"/>
                </p:custDataLst>
              </p:nvPr>
            </p:nvSpPr>
            <p:spPr>
              <a:xfrm>
                <a:off x="624938" y="2447986"/>
                <a:ext cx="2727862" cy="829945"/>
              </a:xfrm>
              <a:prstGeom prst="rect">
                <a:avLst/>
              </a:prstGeom>
              <a:noFill/>
            </p:spPr>
            <p:txBody>
              <a:bodyPr wrap="square" rtlCol="0">
                <a:spAutoFit/>
              </a:bodyPr>
              <a:lstStyle>
                <a:defPPr>
                  <a:defRPr lang="en-US"/>
                </a:defPPr>
                <a:lvl1pPr>
                  <a:defRPr sz="900">
                    <a:solidFill>
                      <a:schemeClr val="tx1">
                        <a:lumMod val="75000"/>
                        <a:lumOff val="25000"/>
                      </a:schemeClr>
                    </a:solidFill>
                    <a:latin typeface="+mn-ea"/>
                    <a:cs typeface="汉仪旗黑-50S" panose="00020600040101010101" charset="-122"/>
                  </a:defRPr>
                </a:lvl1pPr>
              </a:lstStyle>
              <a:p>
                <a:pPr>
                  <a:lnSpc>
                    <a:spcPct val="150000"/>
                  </a:lnSpc>
                </a:pPr>
                <a:r>
                  <a:rPr lang="zh-CN" altLang="en-US" sz="1600" spc="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低价诱惑，隐患重重</a:t>
                </a:r>
                <a:endParaRPr lang="zh-CN" altLang="en-US" sz="1600" spc="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zh-CN" altLang="en-US" sz="1600" spc="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科学选镜</a:t>
                </a:r>
                <a:endParaRPr lang="zh-CN" altLang="en-US" sz="1600" spc="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p:txBody>
          </p:sp>
          <p:sp>
            <p:nvSpPr>
              <p:cNvPr id="19" name="矩形: 圆角 18"/>
              <p:cNvSpPr/>
              <p:nvPr>
                <p:custDataLst>
                  <p:tags r:id="rId3"/>
                </p:custDataLst>
              </p:nvPr>
            </p:nvSpPr>
            <p:spPr>
              <a:xfrm>
                <a:off x="624938" y="1829860"/>
                <a:ext cx="3445510" cy="522605"/>
              </a:xfrm>
              <a:prstGeom prst="roundRect">
                <a:avLst>
                  <a:gd name="adj" fmla="val 50000"/>
                </a:avLst>
              </a:prstGeom>
              <a:solidFill>
                <a:srgbClr val="417F54"/>
              </a:solidFill>
              <a:ln w="12700" cap="flat" cmpd="sng" algn="ctr">
                <a:noFill/>
                <a:prstDash val="solid"/>
                <a:miter lim="800000"/>
              </a:ln>
              <a:effectLst>
                <a:outerShdw blurRad="127000" dist="127000" dir="2700000" algn="t" rotWithShape="0">
                  <a:srgbClr val="417F54">
                    <a:alpha val="20000"/>
                  </a:srgb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选择质量不佳的老视镜</a:t>
                </a:r>
                <a:endPar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grpSp>
        <p:grpSp>
          <p:nvGrpSpPr>
            <p:cNvPr id="15" name="组合 14"/>
            <p:cNvGrpSpPr/>
            <p:nvPr/>
          </p:nvGrpSpPr>
          <p:grpSpPr>
            <a:xfrm>
              <a:off x="586520" y="4290031"/>
              <a:ext cx="3444875" cy="1817006"/>
              <a:chOff x="624938" y="1829860"/>
              <a:chExt cx="3444875" cy="1817006"/>
            </a:xfrm>
          </p:grpSpPr>
          <p:sp>
            <p:nvSpPr>
              <p:cNvPr id="16" name="文本框 10"/>
              <p:cNvSpPr txBox="1"/>
              <p:nvPr>
                <p:custDataLst>
                  <p:tags r:id="rId4"/>
                </p:custDataLst>
              </p:nvPr>
            </p:nvSpPr>
            <p:spPr>
              <a:xfrm>
                <a:off x="624938" y="2447986"/>
                <a:ext cx="2727862" cy="1198880"/>
              </a:xfrm>
              <a:prstGeom prst="rect">
                <a:avLst/>
              </a:prstGeom>
              <a:noFill/>
            </p:spPr>
            <p:txBody>
              <a:bodyPr wrap="square" rtlCol="0">
                <a:spAutoFit/>
              </a:bodyPr>
              <a:lstStyle>
                <a:defPPr>
                  <a:defRPr lang="en-US"/>
                </a:defPPr>
                <a:lvl1pPr>
                  <a:defRPr sz="900">
                    <a:solidFill>
                      <a:schemeClr val="tx1">
                        <a:lumMod val="75000"/>
                        <a:lumOff val="25000"/>
                      </a:schemeClr>
                    </a:solidFill>
                    <a:latin typeface="+mn-ea"/>
                    <a:cs typeface="汉仪旗黑-50S" panose="00020600040101010101" charset="-122"/>
                  </a:defRPr>
                </a:lvl1pPr>
              </a:lstStyle>
              <a:p>
                <a:pPr>
                  <a:lnSpc>
                    <a:spcPct val="150000"/>
                  </a:lnSpc>
                </a:pPr>
                <a:r>
                  <a:rPr lang="zh-CN" altLang="en-US" sz="1600" spc="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度数非一成不变</a:t>
                </a:r>
                <a:endParaRPr lang="zh-CN" altLang="en-US" sz="1600" spc="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zh-CN" altLang="en-US" sz="1600" spc="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定期复检，适时更换</a:t>
                </a:r>
                <a:endParaRPr lang="zh-CN" altLang="en-US" sz="1600" spc="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endParaRPr lang="zh-CN" altLang="en-US" sz="1600" spc="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p:txBody>
          </p:sp>
          <p:sp>
            <p:nvSpPr>
              <p:cNvPr id="17" name="矩形: 圆角 16"/>
              <p:cNvSpPr/>
              <p:nvPr>
                <p:custDataLst>
                  <p:tags r:id="rId5"/>
                </p:custDataLst>
              </p:nvPr>
            </p:nvSpPr>
            <p:spPr>
              <a:xfrm>
                <a:off x="624938" y="1829860"/>
                <a:ext cx="3444875" cy="523240"/>
              </a:xfrm>
              <a:prstGeom prst="roundRect">
                <a:avLst>
                  <a:gd name="adj" fmla="val 50000"/>
                </a:avLst>
              </a:prstGeom>
              <a:solidFill>
                <a:srgbClr val="9E3537"/>
              </a:solidFill>
              <a:ln w="12700" cap="flat" cmpd="sng" algn="ctr">
                <a:noFill/>
                <a:prstDash val="solid"/>
                <a:miter lim="800000"/>
              </a:ln>
              <a:effectLst>
                <a:outerShdw blurRad="127000" dist="127000" dir="2700000" algn="t" rotWithShape="0">
                  <a:srgbClr val="9E3537">
                    <a:alpha val="20000"/>
                  </a:srgb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ysClr val="window" lastClr="FFFFFF"/>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忽视度数变化</a:t>
                </a:r>
                <a:endParaRPr kumimoji="0" lang="zh-CN" altLang="en-US" sz="2400" b="0" i="0" u="none" strike="noStrike" kern="1200" cap="none" spc="0" normalizeH="0" baseline="0" noProof="0" dirty="0">
                  <a:ln>
                    <a:noFill/>
                  </a:ln>
                  <a:solidFill>
                    <a:sysClr val="window" lastClr="FFFFFF"/>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grpSp>
      </p:grpSp>
      <p:grpSp>
        <p:nvGrpSpPr>
          <p:cNvPr id="7" name="组合 6"/>
          <p:cNvGrpSpPr/>
          <p:nvPr>
            <p:custDataLst>
              <p:tags r:id="rId6"/>
            </p:custDataLst>
          </p:nvPr>
        </p:nvGrpSpPr>
        <p:grpSpPr>
          <a:xfrm>
            <a:off x="7877689" y="1728792"/>
            <a:ext cx="3732255" cy="3907971"/>
            <a:chOff x="-298395" y="1829860"/>
            <a:chExt cx="3732255" cy="3907971"/>
          </a:xfrm>
        </p:grpSpPr>
        <p:grpSp>
          <p:nvGrpSpPr>
            <p:cNvPr id="8" name="组合 7"/>
            <p:cNvGrpSpPr/>
            <p:nvPr/>
          </p:nvGrpSpPr>
          <p:grpSpPr>
            <a:xfrm>
              <a:off x="-298035" y="1829860"/>
              <a:ext cx="3731895" cy="1816100"/>
              <a:chOff x="-259617" y="1829860"/>
              <a:chExt cx="3731895" cy="1816100"/>
            </a:xfrm>
          </p:grpSpPr>
          <p:sp>
            <p:nvSpPr>
              <p:cNvPr id="12" name="文本框 10"/>
              <p:cNvSpPr txBox="1"/>
              <p:nvPr>
                <p:custDataLst>
                  <p:tags r:id="rId7"/>
                </p:custDataLst>
              </p:nvPr>
            </p:nvSpPr>
            <p:spPr>
              <a:xfrm>
                <a:off x="-135792" y="2447715"/>
                <a:ext cx="3467735" cy="1198245"/>
              </a:xfrm>
              <a:prstGeom prst="rect">
                <a:avLst/>
              </a:prstGeom>
              <a:noFill/>
            </p:spPr>
            <p:txBody>
              <a:bodyPr wrap="square" rtlCol="0">
                <a:noAutofit/>
              </a:bodyPr>
              <a:lstStyle>
                <a:defPPr>
                  <a:defRPr lang="en-US"/>
                </a:defPPr>
                <a:lvl1pPr>
                  <a:defRPr sz="900">
                    <a:solidFill>
                      <a:schemeClr val="tx1">
                        <a:lumMod val="75000"/>
                        <a:lumOff val="25000"/>
                      </a:schemeClr>
                    </a:solidFill>
                    <a:latin typeface="+mn-ea"/>
                    <a:cs typeface="汉仪旗黑-50S" panose="00020600040101010101" charset="-122"/>
                  </a:defRPr>
                </a:lvl1pPr>
              </a:lstStyle>
              <a:p>
                <a:pPr algn="l">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验光的重要性</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定制的优势</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13" name="矩形: 圆角 12"/>
              <p:cNvSpPr/>
              <p:nvPr>
                <p:custDataLst>
                  <p:tags r:id="rId8"/>
                </p:custDataLst>
              </p:nvPr>
            </p:nvSpPr>
            <p:spPr>
              <a:xfrm>
                <a:off x="-259617" y="1829860"/>
                <a:ext cx="3731895" cy="575945"/>
              </a:xfrm>
              <a:prstGeom prst="roundRect">
                <a:avLst>
                  <a:gd name="adj" fmla="val 50000"/>
                </a:avLst>
              </a:prstGeom>
              <a:solidFill>
                <a:srgbClr val="417F54"/>
              </a:solidFill>
              <a:ln w="12700" cap="flat" cmpd="sng" algn="ctr">
                <a:noFill/>
                <a:prstDash val="solid"/>
                <a:miter lim="800000"/>
              </a:ln>
              <a:effectLst>
                <a:outerShdw blurRad="127000" dist="127000" dir="2700000" algn="t" rotWithShape="0">
                  <a:srgbClr val="417F54">
                    <a:alpha val="20000"/>
                  </a:srgb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随意购买，不验光不定制</a:t>
                </a:r>
                <a:endPar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grpSp>
        <p:grpSp>
          <p:nvGrpSpPr>
            <p:cNvPr id="9" name="组合 8"/>
            <p:cNvGrpSpPr/>
            <p:nvPr/>
          </p:nvGrpSpPr>
          <p:grpSpPr>
            <a:xfrm>
              <a:off x="-298395" y="4289396"/>
              <a:ext cx="3731260" cy="1448435"/>
              <a:chOff x="-259977" y="1829225"/>
              <a:chExt cx="3731260" cy="1448435"/>
            </a:xfrm>
          </p:grpSpPr>
          <p:sp>
            <p:nvSpPr>
              <p:cNvPr id="10" name="文本框 10"/>
              <p:cNvSpPr txBox="1"/>
              <p:nvPr>
                <p:custDataLst>
                  <p:tags r:id="rId9"/>
                </p:custDataLst>
              </p:nvPr>
            </p:nvSpPr>
            <p:spPr>
              <a:xfrm>
                <a:off x="-259342" y="2447715"/>
                <a:ext cx="3612515" cy="829945"/>
              </a:xfrm>
              <a:prstGeom prst="rect">
                <a:avLst/>
              </a:prstGeom>
              <a:noFill/>
            </p:spPr>
            <p:txBody>
              <a:bodyPr wrap="square" rtlCol="0">
                <a:spAutoFit/>
              </a:bodyPr>
              <a:lstStyle>
                <a:defPPr>
                  <a:defRPr lang="en-US"/>
                </a:defPPr>
                <a:lvl1pPr>
                  <a:defRPr sz="900">
                    <a:solidFill>
                      <a:schemeClr val="tx1">
                        <a:lumMod val="75000"/>
                        <a:lumOff val="25000"/>
                      </a:schemeClr>
                    </a:solidFill>
                    <a:latin typeface="+mn-ea"/>
                    <a:cs typeface="汉仪旗黑-50S" panose="00020600040101010101" charset="-122"/>
                  </a:defRPr>
                </a:lvl1pPr>
              </a:lstStyle>
              <a:p>
                <a:pPr algn="l">
                  <a:lnSpc>
                    <a:spcPct val="150000"/>
                  </a:lnSpc>
                </a:pPr>
                <a:r>
                  <a:rPr lang="zh-CN" altLang="en-US" sz="1600" spc="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佩戴不当</a:t>
                </a:r>
                <a:endParaRPr lang="zh-CN" altLang="en-US" sz="1600" spc="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gn="l">
                  <a:lnSpc>
                    <a:spcPct val="150000"/>
                  </a:lnSpc>
                </a:pPr>
                <a:r>
                  <a:rPr lang="zh-CN" altLang="en-US" sz="1600" spc="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正确使用与保养</a:t>
                </a:r>
                <a:endParaRPr lang="zh-CN" altLang="en-US" sz="1600" spc="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p:txBody>
          </p:sp>
          <p:sp>
            <p:nvSpPr>
              <p:cNvPr id="11" name="矩形: 圆角 10"/>
              <p:cNvSpPr/>
              <p:nvPr>
                <p:custDataLst>
                  <p:tags r:id="rId10"/>
                </p:custDataLst>
              </p:nvPr>
            </p:nvSpPr>
            <p:spPr>
              <a:xfrm>
                <a:off x="-259977" y="1829225"/>
                <a:ext cx="3731260" cy="521335"/>
              </a:xfrm>
              <a:prstGeom prst="roundRect">
                <a:avLst>
                  <a:gd name="adj" fmla="val 50000"/>
                </a:avLst>
              </a:prstGeom>
              <a:solidFill>
                <a:srgbClr val="417F54"/>
              </a:solidFill>
              <a:ln w="12700" cap="flat" cmpd="sng" algn="ctr">
                <a:noFill/>
                <a:prstDash val="solid"/>
                <a:miter lim="800000"/>
              </a:ln>
              <a:effectLst>
                <a:outerShdw blurRad="127000" dist="127000" dir="2700000" algn="t" rotWithShape="0">
                  <a:srgbClr val="417F54">
                    <a:alpha val="20000"/>
                  </a:srgb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错误使用，影响视力健康</a:t>
                </a:r>
                <a:endPar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grpSp>
      </p:grpSp>
      <p:grpSp>
        <p:nvGrpSpPr>
          <p:cNvPr id="29" name="组合 28"/>
          <p:cNvGrpSpPr/>
          <p:nvPr>
            <p:custDataLst>
              <p:tags r:id="rId11"/>
            </p:custDataLst>
          </p:nvPr>
        </p:nvGrpSpPr>
        <p:grpSpPr>
          <a:xfrm>
            <a:off x="4432300" y="1974215"/>
            <a:ext cx="3445510" cy="3895725"/>
            <a:chOff x="4295862" y="1662108"/>
            <a:chExt cx="3564389" cy="4043512"/>
          </a:xfrm>
        </p:grpSpPr>
        <p:sp>
          <p:nvSpPr>
            <p:cNvPr id="21" name="任意多边形: 形状 20"/>
            <p:cNvSpPr/>
            <p:nvPr>
              <p:custDataLst>
                <p:tags r:id="rId12"/>
              </p:custDataLst>
            </p:nvPr>
          </p:nvSpPr>
          <p:spPr>
            <a:xfrm>
              <a:off x="4295862" y="2141231"/>
              <a:ext cx="3564389" cy="3564389"/>
            </a:xfrm>
            <a:custGeom>
              <a:avLst/>
              <a:gdLst>
                <a:gd name="connsiteX0" fmla="*/ 1922219 w 3844438"/>
                <a:gd name="connsiteY0" fmla="*/ 0 h 3844438"/>
                <a:gd name="connsiteX1" fmla="*/ 3844438 w 3844438"/>
                <a:gd name="connsiteY1" fmla="*/ 1922219 h 3844438"/>
                <a:gd name="connsiteX2" fmla="*/ 1922219 w 3844438"/>
                <a:gd name="connsiteY2" fmla="*/ 3844438 h 3844438"/>
                <a:gd name="connsiteX3" fmla="*/ 0 w 3844438"/>
                <a:gd name="connsiteY3" fmla="*/ 1922219 h 3844438"/>
                <a:gd name="connsiteX4" fmla="*/ 1922219 w 3844438"/>
                <a:gd name="connsiteY4" fmla="*/ 0 h 3844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4438" h="3844438">
                  <a:moveTo>
                    <a:pt x="1922219" y="0"/>
                  </a:moveTo>
                  <a:cubicBezTo>
                    <a:pt x="2983831" y="0"/>
                    <a:pt x="3844438" y="860607"/>
                    <a:pt x="3844438" y="1922219"/>
                  </a:cubicBezTo>
                  <a:cubicBezTo>
                    <a:pt x="3844438" y="2983831"/>
                    <a:pt x="2983831" y="3844438"/>
                    <a:pt x="1922219" y="3844438"/>
                  </a:cubicBezTo>
                  <a:cubicBezTo>
                    <a:pt x="860607" y="3844438"/>
                    <a:pt x="0" y="2983831"/>
                    <a:pt x="0" y="1922219"/>
                  </a:cubicBezTo>
                  <a:cubicBezTo>
                    <a:pt x="0" y="860607"/>
                    <a:pt x="860607" y="0"/>
                    <a:pt x="1922219" y="0"/>
                  </a:cubicBezTo>
                  <a:close/>
                </a:path>
              </a:pathLst>
            </a:custGeom>
            <a:solidFill>
              <a:srgbClr val="7FC2B9"/>
            </a:solidFill>
            <a:ln w="12700" cap="flat" cmpd="sng" algn="ctr">
              <a:noFill/>
              <a:prstDash val="solid"/>
              <a:miter lim="800000"/>
            </a:ln>
            <a:effectLst/>
          </p:spPr>
          <p:txBody>
            <a:bodyPr wrap="square" rtlCol="0" anchor="ctr">
              <a:noAutofit/>
            </a:bodyPr>
            <a:lstStyle>
              <a:defPPr>
                <a:defRPr lang="en-US">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ysClr val="window" lastClr="FFFFFF"/>
                </a:solidFill>
                <a:effectLst/>
                <a:uLnTx/>
                <a:uFillTx/>
                <a:latin typeface="MiSans Normal" panose="00000500000000000000" pitchFamily="2" charset="-122"/>
                <a:ea typeface="MiSans Normal" panose="00000500000000000000" pitchFamily="2" charset="-122"/>
                <a:cs typeface="MiSans Normal" panose="00000500000000000000" pitchFamily="2" charset="-122"/>
              </a:endParaRPr>
            </a:p>
          </p:txBody>
        </p:sp>
        <p:pic>
          <p:nvPicPr>
            <p:cNvPr id="24" name="图片 23" descr="卡通人物&#10;&#10;描述已自动生成"/>
            <p:cNvPicPr>
              <a:picLocks noChangeAspect="1"/>
            </p:cNvPicPr>
            <p:nvPr>
              <p:custDataLst>
                <p:tags r:id="rId13"/>
              </p:custDataLst>
            </p:nvPr>
          </p:nvPicPr>
          <p:blipFill>
            <a:blip r:embed="rId14" cstate="print">
              <a:extLst>
                <a:ext uri="{28A0092B-C50C-407E-A947-70E740481C1C}">
                  <a14:useLocalDpi xmlns:a14="http://schemas.microsoft.com/office/drawing/2010/main" val="0"/>
                </a:ext>
              </a:extLst>
            </a:blip>
            <a:stretch>
              <a:fillRect/>
            </a:stretch>
          </p:blipFill>
          <p:spPr>
            <a:xfrm>
              <a:off x="4355348" y="1662108"/>
              <a:ext cx="3445416" cy="3690256"/>
            </a:xfrm>
            <a:prstGeom prst="rect">
              <a:avLst/>
            </a:prstGeom>
          </p:spPr>
        </p:pic>
      </p:grpSp>
      <p:grpSp>
        <p:nvGrpSpPr>
          <p:cNvPr id="33" name="组合 32"/>
          <p:cNvGrpSpPr/>
          <p:nvPr/>
        </p:nvGrpSpPr>
        <p:grpSpPr>
          <a:xfrm>
            <a:off x="407533" y="562624"/>
            <a:ext cx="5106251" cy="576000"/>
            <a:chOff x="349477" y="620680"/>
            <a:chExt cx="5106251" cy="576000"/>
          </a:xfrm>
        </p:grpSpPr>
        <p:sp>
          <p:nvSpPr>
            <p:cNvPr id="34" name="矩形: 圆角 3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3</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35" name="矩形 34"/>
            <p:cNvSpPr/>
            <p:nvPr/>
          </p:nvSpPr>
          <p:spPr>
            <a:xfrm>
              <a:off x="1005648" y="647070"/>
              <a:ext cx="44500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sz="2800" dirty="0">
                  <a:solidFill>
                    <a:srgbClr val="417F54"/>
                  </a:solidFill>
                  <a:latin typeface="思源宋体 CN Heavy" panose="02020900000000000000" pitchFamily="18" charset="-122"/>
                  <a:ea typeface="思源宋体 CN Heavy" panose="02020900000000000000" pitchFamily="18" charset="-122"/>
                </a:rPr>
                <a:t>老人佩戴老视镜的常见误区</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a:spLocks noGrp="1" noRot="1" noMove="1" noResize="1" noEditPoints="1" noAdjustHandles="1" noChangeArrowheads="1" noChangeShapeType="1"/>
          </p:cNvSpPr>
          <p:nvPr/>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p:cNvGrpSpPr/>
          <p:nvPr/>
        </p:nvGrpSpPr>
        <p:grpSpPr>
          <a:xfrm>
            <a:off x="622300" y="1525905"/>
            <a:ext cx="10321290" cy="1830705"/>
            <a:chOff x="622191" y="1665243"/>
            <a:chExt cx="7125335" cy="1830737"/>
          </a:xfrm>
        </p:grpSpPr>
        <p:sp>
          <p:nvSpPr>
            <p:cNvPr id="26" name="矩形: 圆角 25"/>
            <p:cNvSpPr/>
            <p:nvPr/>
          </p:nvSpPr>
          <p:spPr>
            <a:xfrm>
              <a:off x="622191" y="1665243"/>
              <a:ext cx="7125335" cy="1830737"/>
            </a:xfrm>
            <a:prstGeom prst="roundRect">
              <a:avLst>
                <a:gd name="adj" fmla="val 9100"/>
              </a:avLst>
            </a:prstGeom>
            <a:solidFill>
              <a:schemeClr val="bg1"/>
            </a:solidFill>
            <a:ln w="3175">
              <a:solidFill>
                <a:srgbClr val="417F54">
                  <a:alpha val="10000"/>
                </a:srgbClr>
              </a:solidFill>
            </a:ln>
            <a:effectLst>
              <a:outerShdw blurRad="127000" dist="127000" dir="5400000" sx="98000" sy="98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iSans Normal" panose="00000500000000000000" pitchFamily="2" charset="-122"/>
                <a:ea typeface="MiSans Normal" panose="00000500000000000000" pitchFamily="2" charset="-122"/>
                <a:cs typeface="+mn-ea"/>
                <a:sym typeface="+mn-lt"/>
              </a:endParaRPr>
            </a:p>
          </p:txBody>
        </p:sp>
        <p:grpSp>
          <p:nvGrpSpPr>
            <p:cNvPr id="27" name="组合 26"/>
            <p:cNvGrpSpPr/>
            <p:nvPr/>
          </p:nvGrpSpPr>
          <p:grpSpPr>
            <a:xfrm>
              <a:off x="913565" y="1989099"/>
              <a:ext cx="6542382" cy="1168441"/>
              <a:chOff x="975978" y="2107010"/>
              <a:chExt cx="6542382" cy="1168441"/>
            </a:xfrm>
          </p:grpSpPr>
          <p:sp>
            <p:nvSpPr>
              <p:cNvPr id="28" name="圆角矩形 5"/>
              <p:cNvSpPr/>
              <p:nvPr/>
            </p:nvSpPr>
            <p:spPr>
              <a:xfrm>
                <a:off x="975978" y="2107010"/>
                <a:ext cx="4462145" cy="599440"/>
              </a:xfrm>
              <a:prstGeom prst="roundRect">
                <a:avLst>
                  <a:gd name="adj" fmla="val 50000"/>
                </a:avLst>
              </a:prstGeom>
              <a:solidFill>
                <a:srgbClr val="417F54"/>
              </a:solidFill>
              <a:ln w="12700">
                <a:noFill/>
              </a:ln>
              <a:effectLst>
                <a:outerShdw blurRad="127000" dist="127000" dir="2700000" algn="ctr" rotWithShape="0">
                  <a:srgbClr val="417F54">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kumimoji="0" lang="zh-CN" altLang="en-US" sz="240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n-ea"/>
                    <a:sym typeface="+mn-lt"/>
                  </a:rPr>
                  <a:t>简述清洁口腔的方法。</a:t>
                </a:r>
                <a:endParaRPr kumimoji="0" lang="zh-CN" altLang="en-US" sz="240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n-ea"/>
                  <a:sym typeface="+mn-lt"/>
                </a:endParaRPr>
              </a:p>
            </p:txBody>
          </p:sp>
          <p:sp>
            <p:nvSpPr>
              <p:cNvPr id="29" name="矩形 28"/>
              <p:cNvSpPr/>
              <p:nvPr/>
            </p:nvSpPr>
            <p:spPr>
              <a:xfrm>
                <a:off x="975978" y="2768712"/>
                <a:ext cx="6542382" cy="506739"/>
              </a:xfrm>
              <a:prstGeom prst="rect">
                <a:avLst/>
              </a:prstGeom>
            </p:spPr>
            <p:txBody>
              <a:bodyPr wrap="square">
                <a:spAutoFit/>
              </a:bodyPr>
              <a:lstStyle/>
              <a:p>
                <a:pPr>
                  <a:lnSpc>
                    <a:spcPct val="150000"/>
                  </a:lnSpc>
                </a:pP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清洁用具</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清洁方法</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义齿</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sp>
        <p:nvSpPr>
          <p:cNvPr id="52" name="矩形 51"/>
          <p:cNvSpPr/>
          <p:nvPr/>
        </p:nvSpPr>
        <p:spPr>
          <a:xfrm>
            <a:off x="622300" y="588010"/>
            <a:ext cx="160782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b="1" dirty="0">
                <a:solidFill>
                  <a:srgbClr val="417F54"/>
                </a:solidFill>
                <a:latin typeface="思源宋体 CN Heavy" panose="02020900000000000000" pitchFamily="18" charset="-122"/>
                <a:ea typeface="思源宋体 CN Heavy" panose="02020900000000000000" pitchFamily="18" charset="-122"/>
              </a:rPr>
              <a:t>课后练习</a:t>
            </a:r>
            <a:endParaRPr lang="zh-CN" altLang="en-US" sz="2800" b="1" dirty="0">
              <a:solidFill>
                <a:srgbClr val="417F54"/>
              </a:solidFill>
              <a:latin typeface="思源宋体 CN Heavy" panose="02020900000000000000" pitchFamily="18" charset="-122"/>
              <a:ea typeface="思源宋体 CN Heavy" panose="02020900000000000000" pitchFamily="18" charset="-122"/>
            </a:endParaRPr>
          </a:p>
        </p:txBody>
      </p:sp>
      <p:grpSp>
        <p:nvGrpSpPr>
          <p:cNvPr id="54" name="组合 53"/>
          <p:cNvGrpSpPr/>
          <p:nvPr/>
        </p:nvGrpSpPr>
        <p:grpSpPr>
          <a:xfrm>
            <a:off x="622300" y="3772535"/>
            <a:ext cx="10321925" cy="1610995"/>
            <a:chOff x="622191" y="1665243"/>
            <a:chExt cx="7125335" cy="1610995"/>
          </a:xfrm>
        </p:grpSpPr>
        <p:sp>
          <p:nvSpPr>
            <p:cNvPr id="55" name="矩形: 圆角 54"/>
            <p:cNvSpPr/>
            <p:nvPr/>
          </p:nvSpPr>
          <p:spPr>
            <a:xfrm>
              <a:off x="622191" y="1665243"/>
              <a:ext cx="7125335" cy="1610995"/>
            </a:xfrm>
            <a:prstGeom prst="roundRect">
              <a:avLst>
                <a:gd name="adj" fmla="val 9100"/>
              </a:avLst>
            </a:prstGeom>
            <a:solidFill>
              <a:schemeClr val="bg1"/>
            </a:solidFill>
            <a:ln w="3175">
              <a:solidFill>
                <a:srgbClr val="417F54">
                  <a:alpha val="10000"/>
                </a:srgbClr>
              </a:solidFill>
            </a:ln>
            <a:effectLst>
              <a:outerShdw blurRad="127000" dist="127000" dir="5400000" sx="98000" sy="98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iSans Normal" panose="00000500000000000000" pitchFamily="2" charset="-122"/>
                <a:ea typeface="MiSans Normal" panose="00000500000000000000" pitchFamily="2" charset="-122"/>
                <a:cs typeface="+mn-ea"/>
                <a:sym typeface="+mn-lt"/>
              </a:endParaRPr>
            </a:p>
          </p:txBody>
        </p:sp>
        <p:grpSp>
          <p:nvGrpSpPr>
            <p:cNvPr id="56" name="组合 55"/>
            <p:cNvGrpSpPr/>
            <p:nvPr/>
          </p:nvGrpSpPr>
          <p:grpSpPr>
            <a:xfrm>
              <a:off x="913565" y="1989099"/>
              <a:ext cx="6542382" cy="1168432"/>
              <a:chOff x="975978" y="2107010"/>
              <a:chExt cx="6542382" cy="1168432"/>
            </a:xfrm>
          </p:grpSpPr>
          <p:sp>
            <p:nvSpPr>
              <p:cNvPr id="57" name="圆角矩形 5"/>
              <p:cNvSpPr/>
              <p:nvPr/>
            </p:nvSpPr>
            <p:spPr>
              <a:xfrm>
                <a:off x="975978" y="2107010"/>
                <a:ext cx="4462145" cy="599440"/>
              </a:xfrm>
              <a:prstGeom prst="roundRect">
                <a:avLst>
                  <a:gd name="adj" fmla="val 50000"/>
                </a:avLst>
              </a:prstGeom>
              <a:solidFill>
                <a:srgbClr val="9E3537"/>
              </a:solidFill>
              <a:ln w="12700">
                <a:noFill/>
              </a:ln>
              <a:effectLst>
                <a:outerShdw blurRad="127000" dist="127000" dir="2700000" algn="ctr" rotWithShape="0">
                  <a:srgbClr val="417F54">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kumimoji="0" lang="zh-CN" altLang="en-US" sz="240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n-ea"/>
                    <a:sym typeface="+mn-lt"/>
                  </a:rPr>
                  <a:t>简述清洁口腔的注意事项</a:t>
                </a:r>
                <a:endParaRPr kumimoji="0" lang="zh-CN" altLang="en-US" sz="240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n-ea"/>
                  <a:sym typeface="+mn-lt"/>
                </a:endParaRPr>
              </a:p>
            </p:txBody>
          </p:sp>
          <p:sp>
            <p:nvSpPr>
              <p:cNvPr id="58" name="矩形 57"/>
              <p:cNvSpPr/>
              <p:nvPr/>
            </p:nvSpPr>
            <p:spPr>
              <a:xfrm>
                <a:off x="975978" y="2768712"/>
                <a:ext cx="6542382" cy="506730"/>
              </a:xfrm>
              <a:prstGeom prst="rect">
                <a:avLst/>
              </a:prstGeom>
            </p:spPr>
            <p:txBody>
              <a:bodyPr wrap="square">
                <a:spAutoFit/>
              </a:bodyPr>
              <a:lstStyle/>
              <a:p>
                <a:pPr>
                  <a:lnSpc>
                    <a:spcPct val="150000"/>
                  </a:lnSpc>
                </a:pP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水温</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患者病情</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口腔疾患</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义齿</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存放</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B8E9E3">
            <a:alpha val="30000"/>
          </a:srgbClr>
        </a:solidFill>
        <a:effectLst/>
      </p:bgPr>
    </p:bg>
    <p:spTree>
      <p:nvGrpSpPr>
        <p:cNvPr id="1" name=""/>
        <p:cNvGrpSpPr/>
        <p:nvPr/>
      </p:nvGrpSpPr>
      <p:grpSpPr>
        <a:xfrm>
          <a:off x="0" y="0"/>
          <a:ext cx="0" cy="0"/>
          <a:chOff x="0" y="0"/>
          <a:chExt cx="0" cy="0"/>
        </a:xfrm>
      </p:grpSpPr>
      <p:grpSp>
        <p:nvGrpSpPr>
          <p:cNvPr id="9" name="组合 8"/>
          <p:cNvGrpSpPr/>
          <p:nvPr/>
        </p:nvGrpSpPr>
        <p:grpSpPr>
          <a:xfrm>
            <a:off x="2974182" y="1765633"/>
            <a:ext cx="7204075" cy="3211670"/>
            <a:chOff x="2974182" y="980138"/>
            <a:chExt cx="7204075" cy="3211670"/>
          </a:xfrm>
        </p:grpSpPr>
        <p:sp>
          <p:nvSpPr>
            <p:cNvPr id="10" name="文本框 22" descr="7b0a20202020227461726765744d6f64756c65223a202270726f636573734f6e6c696e65466f6e7473220a7d0a"/>
            <p:cNvSpPr txBox="1"/>
            <p:nvPr/>
          </p:nvSpPr>
          <p:spPr>
            <a:xfrm>
              <a:off x="2974182" y="980138"/>
              <a:ext cx="7204075" cy="178371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8800" b="0" i="0" baseline="0" noProof="0" dirty="0">
                  <a:ln>
                    <a:noFill/>
                  </a:ln>
                  <a:solidFill>
                    <a:srgbClr val="467959"/>
                  </a:solidFill>
                  <a:effectLst/>
                  <a:uLnTx/>
                  <a:uFillTx/>
                  <a:latin typeface="思源宋体 CN Heavy" panose="02020900000000000000" pitchFamily="18" charset="-122"/>
                  <a:ea typeface="思源宋体 CN Heavy" panose="02020900000000000000" pitchFamily="18" charset="-122"/>
                  <a:sym typeface="MiSans Normal" panose="00000500000000000000" pitchFamily="2" charset="-122"/>
                </a:rPr>
                <a:t>谢谢观看！</a:t>
              </a:r>
              <a:endParaRPr kumimoji="0" lang="zh-CN" altLang="en-US" sz="8800" b="0" i="0" baseline="0" noProof="0" dirty="0">
                <a:ln>
                  <a:noFill/>
                </a:ln>
                <a:solidFill>
                  <a:srgbClr val="467959"/>
                </a:solidFill>
                <a:effectLst/>
                <a:uLnTx/>
                <a:uFillTx/>
                <a:latin typeface="思源宋体 CN Heavy" panose="02020900000000000000" pitchFamily="18" charset="-122"/>
                <a:ea typeface="思源宋体 CN Heavy" panose="02020900000000000000" pitchFamily="18" charset="-122"/>
                <a:sym typeface="MiSans Normal" panose="00000500000000000000" pitchFamily="2" charset="-122"/>
              </a:endParaRPr>
            </a:p>
          </p:txBody>
        </p:sp>
        <p:grpSp>
          <p:nvGrpSpPr>
            <p:cNvPr id="11" name="组合 10"/>
            <p:cNvGrpSpPr/>
            <p:nvPr/>
          </p:nvGrpSpPr>
          <p:grpSpPr>
            <a:xfrm>
              <a:off x="4700303" y="3640952"/>
              <a:ext cx="2791394" cy="550856"/>
              <a:chOff x="4757642" y="4105193"/>
              <a:chExt cx="2621874" cy="550856"/>
            </a:xfrm>
          </p:grpSpPr>
          <p:sp>
            <p:nvSpPr>
              <p:cNvPr id="12" name="图形 203"/>
              <p:cNvSpPr/>
              <p:nvPr/>
            </p:nvSpPr>
            <p:spPr>
              <a:xfrm>
                <a:off x="4757642" y="4105193"/>
                <a:ext cx="2621874" cy="550856"/>
              </a:xfrm>
              <a:prstGeom prst="roundRect">
                <a:avLst>
                  <a:gd name="adj" fmla="val 50000"/>
                </a:avLst>
              </a:prstGeom>
              <a:solidFill>
                <a:srgbClr val="AC313F"/>
              </a:solidFill>
              <a:ln w="9525" cap="flat">
                <a:noFill/>
                <a:prstDash val="solid"/>
                <a:miter/>
              </a:ln>
              <a:effectLst>
                <a:outerShdw blurRad="127000" dist="127000" dir="2700000" algn="ctr" rotWithShape="0">
                  <a:srgbClr val="9E3537">
                    <a:alpha val="15000"/>
                  </a:srgbClr>
                </a:outerShdw>
              </a:effectLst>
            </p:spPr>
            <p:txBody>
              <a:bodyPr rtlCol="0" anchor="ctr"/>
              <a:lstStyle/>
              <a:p>
                <a:endParaRPr lang="zh-CN" altLang="en-US">
                  <a:solidFill>
                    <a:srgbClr val="D77061"/>
                  </a:solidFill>
                </a:endParaRPr>
              </a:p>
            </p:txBody>
          </p:sp>
          <p:sp>
            <p:nvSpPr>
              <p:cNvPr id="13" name="文本框 12"/>
              <p:cNvSpPr txBox="1"/>
              <p:nvPr/>
            </p:nvSpPr>
            <p:spPr>
              <a:xfrm>
                <a:off x="4757642" y="4195955"/>
                <a:ext cx="2621874" cy="36830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rPr>
                  <a:t>北京出版社</a:t>
                </a:r>
                <a:endParaRPr kumimoji="0" lang="zh-CN"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6095999" y="2758587"/>
            <a:ext cx="5480575" cy="2677365"/>
            <a:chOff x="6095999" y="2119660"/>
            <a:chExt cx="5480575" cy="2677365"/>
          </a:xfrm>
        </p:grpSpPr>
        <p:sp>
          <p:nvSpPr>
            <p:cNvPr id="9" name="文本框 14"/>
            <p:cNvSpPr txBox="1"/>
            <p:nvPr/>
          </p:nvSpPr>
          <p:spPr bwMode="auto">
            <a:xfrm>
              <a:off x="6095999" y="2119660"/>
              <a:ext cx="5480575" cy="768350"/>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buClrTx/>
                <a:buSzTx/>
                <a:buFontTx/>
              </a:pPr>
              <a:r>
                <a:rPr lang="zh-CN" altLang="en-US" sz="4400" b="1"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洗手</a:t>
              </a:r>
              <a:r>
                <a:rPr lang="en-US" altLang="zh-CN" sz="4400" b="1"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a:t>
              </a:r>
              <a:r>
                <a:rPr lang="zh-CN" altLang="en-US" sz="4400" b="1"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洗脸</a:t>
              </a:r>
              <a:endParaRPr lang="zh-CN" altLang="en-US" sz="4400" b="1"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grpSp>
          <p:nvGrpSpPr>
            <p:cNvPr id="11" name="组合 10"/>
            <p:cNvGrpSpPr/>
            <p:nvPr/>
          </p:nvGrpSpPr>
          <p:grpSpPr>
            <a:xfrm>
              <a:off x="6095999" y="4246169"/>
              <a:ext cx="1741124" cy="550856"/>
              <a:chOff x="1988130" y="4105193"/>
              <a:chExt cx="1741124" cy="550856"/>
            </a:xfrm>
          </p:grpSpPr>
          <p:sp>
            <p:nvSpPr>
              <p:cNvPr id="12" name="图形 203"/>
              <p:cNvSpPr/>
              <p:nvPr/>
            </p:nvSpPr>
            <p:spPr>
              <a:xfrm>
                <a:off x="1988130" y="4105193"/>
                <a:ext cx="1741124" cy="550856"/>
              </a:xfrm>
              <a:prstGeom prst="roundRect">
                <a:avLst>
                  <a:gd name="adj" fmla="val 50000"/>
                </a:avLst>
              </a:prstGeom>
              <a:solidFill>
                <a:srgbClr val="9E3537"/>
              </a:solidFill>
              <a:ln w="9525" cap="flat">
                <a:noFill/>
                <a:prstDash val="solid"/>
                <a:miter/>
              </a:ln>
              <a:effectLst>
                <a:outerShdw blurRad="127000" dist="127000" dir="5400000" algn="ctr" rotWithShape="0">
                  <a:srgbClr val="9E3537">
                    <a:alpha val="15000"/>
                  </a:srgbClr>
                </a:outerShdw>
              </a:effectLst>
            </p:spPr>
            <p:txBody>
              <a:bodyPr rtlCol="0" anchor="ctr"/>
              <a:lstStyle/>
              <a:p>
                <a:endParaRPr lang="zh-CN" altLang="en-US">
                  <a:solidFill>
                    <a:srgbClr val="D77061"/>
                  </a:solidFill>
                  <a:latin typeface="思源宋体 CN Heavy" panose="02020900000000000000" pitchFamily="18" charset="-122"/>
                  <a:ea typeface="思源宋体 CN Heavy" panose="02020900000000000000" pitchFamily="18" charset="-122"/>
                </a:endParaRPr>
              </a:p>
            </p:txBody>
          </p:sp>
          <p:sp>
            <p:nvSpPr>
              <p:cNvPr id="13" name="文本框 12"/>
              <p:cNvSpPr txBox="1"/>
              <p:nvPr/>
            </p:nvSpPr>
            <p:spPr>
              <a:xfrm>
                <a:off x="1988130" y="4195955"/>
                <a:ext cx="1741124"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dirty="0">
                    <a:solidFill>
                      <a:schemeClr val="bg1"/>
                    </a:solidFill>
                    <a:latin typeface="思源宋体 CN Heavy" panose="02020900000000000000" pitchFamily="18" charset="-122"/>
                    <a:ea typeface="思源宋体 CN Heavy" panose="02020900000000000000" pitchFamily="18" charset="-122"/>
                  </a:rPr>
                  <a:t>第一部分</a:t>
                </a:r>
                <a:endParaRPr kumimoji="0" lang="zh-CN" altLang="en-US"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grpSp>
      </p:grpSp>
      <p:sp>
        <p:nvSpPr>
          <p:cNvPr id="17" name="文本框 16"/>
          <p:cNvSpPr txBox="1"/>
          <p:nvPr/>
        </p:nvSpPr>
        <p:spPr>
          <a:xfrm>
            <a:off x="6095999" y="1636877"/>
            <a:ext cx="1109980" cy="1014730"/>
          </a:xfrm>
          <a:prstGeom prst="rect">
            <a:avLst/>
          </a:prstGeom>
          <a:noFill/>
          <a:ln>
            <a:noFill/>
          </a:ln>
        </p:spPr>
        <p:txBody>
          <a:bodyPr wrap="none" rtlCol="0">
            <a:spAutoFit/>
          </a:bodyPr>
          <a:lstStyle/>
          <a:p>
            <a:r>
              <a:rPr lang="en-US" altLang="zh-CN" sz="6000" dirty="0">
                <a:ln>
                  <a:solidFill>
                    <a:srgbClr val="417F54"/>
                  </a:solidFill>
                </a:ln>
                <a:noFill/>
                <a:latin typeface="思源宋体 CN Heavy" panose="02020900000000000000" pitchFamily="18" charset="-122"/>
                <a:ea typeface="思源宋体 CN Heavy" panose="02020900000000000000" pitchFamily="18" charset="-122"/>
              </a:rPr>
              <a:t>01</a:t>
            </a:r>
            <a:endParaRPr lang="zh-CN" altLang="en-US" sz="6000" dirty="0">
              <a:ln>
                <a:solidFill>
                  <a:srgbClr val="417F54"/>
                </a:solidFill>
              </a:ln>
              <a:noFill/>
              <a:latin typeface="思源宋体 CN Heavy" panose="02020900000000000000" pitchFamily="18" charset="-122"/>
              <a:ea typeface="思源宋体 CN Heavy" panose="02020900000000000000" pitchFamily="18"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5476875" y="946785"/>
            <a:ext cx="6264275" cy="2482215"/>
          </a:xfrm>
          <a:prstGeom prst="rect">
            <a:avLst/>
          </a:prstGeom>
          <a:solidFill>
            <a:srgbClr val="658A85"/>
          </a:solidFill>
        </p:spPr>
        <p:txBody>
          <a:bodyPr wrap="square" rtlCol="0">
            <a:noAutofit/>
          </a:bodyPr>
          <a:lstStyle/>
          <a:p>
            <a:pPr>
              <a:lnSpc>
                <a:spcPct val="150000"/>
              </a:lnSpc>
            </a:pPr>
            <a:r>
              <a:rPr lang="zh-CN" altLang="en-US" b="1"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rPr>
              <a:t>（一）老年人评估</a:t>
            </a:r>
            <a:endParaRPr lang="zh-CN" altLang="en-US" b="1"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en-US" altLang="zh-CN" sz="160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rPr>
              <a:t>1. </a:t>
            </a:r>
            <a:r>
              <a:rPr lang="zh-CN" altLang="en-US" sz="160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rPr>
              <a:t>整体情况</a:t>
            </a:r>
            <a:r>
              <a:rPr lang="en-US" altLang="zh-CN" sz="160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rPr>
              <a:t>：</a:t>
            </a:r>
            <a:r>
              <a:rPr lang="zh-CN" altLang="en-US" sz="160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rPr>
              <a:t>病情、意识、认知；坐位</a:t>
            </a:r>
            <a:r>
              <a:rPr lang="en-US" altLang="zh-CN" sz="160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rPr>
              <a:t> 30 </a:t>
            </a:r>
            <a:r>
              <a:rPr lang="zh-CN" altLang="en-US" sz="160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rPr>
              <a:t>分钟以上，转移能力。</a:t>
            </a:r>
            <a:endParaRPr lang="zh-CN" altLang="en-US" sz="160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en-US" altLang="zh-CN" sz="160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rPr>
              <a:t>2. </a:t>
            </a:r>
            <a:r>
              <a:rPr lang="zh-CN" altLang="en-US" sz="160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rPr>
              <a:t>局部情况</a:t>
            </a:r>
            <a:r>
              <a:rPr lang="en-US" altLang="zh-CN" sz="160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rPr>
              <a:t>：</a:t>
            </a:r>
            <a:r>
              <a:rPr lang="zh-CN" altLang="en-US" sz="160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rPr>
              <a:t>面部皮肤疾患，管路，手部皮肤疾患，手部运动能力。</a:t>
            </a:r>
            <a:endParaRPr lang="zh-CN" altLang="en-US" sz="160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endParaRPr lang="zh-CN" altLang="en-US" sz="160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zh-CN" altLang="en-US" b="1"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rPr>
              <a:t>（二）环境评估</a:t>
            </a:r>
            <a:endParaRPr lang="zh-CN" altLang="en-US" b="1"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zh-CN" altLang="en-US" sz="160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rPr>
              <a:t>环境整洁、舒适、安静、安全，关闭门窗，调节室温至</a:t>
            </a:r>
            <a:r>
              <a:rPr lang="en-US" altLang="zh-CN" sz="160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rPr>
              <a:t>22</a:t>
            </a:r>
            <a:r>
              <a:rPr lang="en-US" altLang="en-US" sz="160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rPr>
              <a:t>℃</a:t>
            </a:r>
            <a:r>
              <a:rPr lang="zh-CN" altLang="en-US" sz="160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rPr>
              <a:t>～</a:t>
            </a:r>
            <a:r>
              <a:rPr lang="en-US" altLang="zh-CN" sz="160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rPr>
              <a:t>26</a:t>
            </a:r>
            <a:r>
              <a:rPr lang="en-US" altLang="en-US" sz="160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rPr>
              <a:t>℃</a:t>
            </a:r>
            <a:r>
              <a:rPr lang="zh-CN" altLang="en-US" sz="160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rPr>
              <a:t>。</a:t>
            </a:r>
            <a:endParaRPr lang="zh-CN" altLang="en-US" sz="160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endParaRPr lang="zh-CN" altLang="en-US" sz="160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endParaRPr lang="zh-CN" altLang="en-US" sz="160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endParaRPr>
          </a:p>
        </p:txBody>
      </p:sp>
      <p:grpSp>
        <p:nvGrpSpPr>
          <p:cNvPr id="33" name="组合 32"/>
          <p:cNvGrpSpPr/>
          <p:nvPr/>
        </p:nvGrpSpPr>
        <p:grpSpPr>
          <a:xfrm>
            <a:off x="365623" y="397524"/>
            <a:ext cx="11375945" cy="576000"/>
            <a:chOff x="349477" y="620680"/>
            <a:chExt cx="11375945" cy="576000"/>
          </a:xfrm>
        </p:grpSpPr>
        <p:sp>
          <p:nvSpPr>
            <p:cNvPr id="34" name="矩形: 圆角 3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1</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35" name="矩形 34"/>
            <p:cNvSpPr/>
            <p:nvPr/>
          </p:nvSpPr>
          <p:spPr>
            <a:xfrm>
              <a:off x="925422" y="647695"/>
              <a:ext cx="10800000" cy="521970"/>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rPr>
                <a:t>评估及</a:t>
              </a:r>
              <a:r>
                <a:rPr lang="zh-CN" altLang="en-US" sz="2800" dirty="0">
                  <a:solidFill>
                    <a:srgbClr val="417F54"/>
                  </a:solidFill>
                  <a:latin typeface="思源宋体 CN Heavy" panose="02020900000000000000" pitchFamily="18" charset="-122"/>
                  <a:ea typeface="思源宋体 CN Heavy" panose="02020900000000000000" pitchFamily="18" charset="-122"/>
                </a:rPr>
                <a:t>准备</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
        <p:nvSpPr>
          <p:cNvPr id="2" name="文本框 1"/>
          <p:cNvSpPr txBox="1"/>
          <p:nvPr/>
        </p:nvSpPr>
        <p:spPr>
          <a:xfrm>
            <a:off x="5476240" y="3789680"/>
            <a:ext cx="6264910" cy="2030095"/>
          </a:xfrm>
          <a:prstGeom prst="rect">
            <a:avLst/>
          </a:prstGeom>
          <a:solidFill>
            <a:srgbClr val="CF712C"/>
          </a:solidFill>
        </p:spPr>
        <p:txBody>
          <a:bodyPr wrap="square" rtlCol="0">
            <a:spAutoFit/>
          </a:bodyPr>
          <a:p>
            <a:pPr>
              <a:lnSpc>
                <a:spcPct val="150000"/>
              </a:lnSpc>
            </a:pPr>
            <a:r>
              <a:rPr lang="zh-CN" altLang="en-US" b="1"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sym typeface="+mn-ea"/>
              </a:rPr>
              <a:t>（三）照护者准备</a:t>
            </a:r>
            <a:endParaRPr lang="zh-CN" altLang="en-US" b="1"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zh-CN" altLang="en-US" sz="160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sym typeface="+mn-ea"/>
              </a:rPr>
              <a:t>清洗双手，戴口罩，准备物品。</a:t>
            </a:r>
            <a:endParaRPr lang="zh-CN" altLang="en-US" sz="160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endParaRPr lang="zh-CN" altLang="en-US" sz="160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zh-CN" altLang="en-US" b="1"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sym typeface="+mn-ea"/>
              </a:rPr>
              <a:t>（四）物品准备</a:t>
            </a:r>
            <a:endParaRPr lang="zh-CN" altLang="en-US" b="1"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zh-CN" altLang="en-US" sz="160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sym typeface="+mn-ea"/>
              </a:rPr>
              <a:t>毛巾、洗脸盆、水壶、润肤油、面部清洁液、洗手液或香皂。</a:t>
            </a:r>
            <a:endParaRPr lang="zh-CN" altLang="en-US" sz="160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701534" y="1728792"/>
            <a:ext cx="4124325" cy="4698546"/>
            <a:chOff x="586520" y="1829860"/>
            <a:chExt cx="4124325" cy="4698546"/>
          </a:xfrm>
        </p:grpSpPr>
        <p:grpSp>
          <p:nvGrpSpPr>
            <p:cNvPr id="14" name="组合 13"/>
            <p:cNvGrpSpPr/>
            <p:nvPr/>
          </p:nvGrpSpPr>
          <p:grpSpPr>
            <a:xfrm>
              <a:off x="586520" y="1829860"/>
              <a:ext cx="4124325" cy="2017395"/>
              <a:chOff x="624938" y="1829860"/>
              <a:chExt cx="4124325" cy="2017395"/>
            </a:xfrm>
          </p:grpSpPr>
          <p:sp>
            <p:nvSpPr>
              <p:cNvPr id="18" name="文本框 10"/>
              <p:cNvSpPr txBox="1"/>
              <p:nvPr>
                <p:custDataLst>
                  <p:tags r:id="rId2"/>
                </p:custDataLst>
              </p:nvPr>
            </p:nvSpPr>
            <p:spPr>
              <a:xfrm>
                <a:off x="624938" y="2447715"/>
                <a:ext cx="4124325" cy="1399540"/>
              </a:xfrm>
              <a:prstGeom prst="rect">
                <a:avLst/>
              </a:prstGeom>
              <a:solidFill>
                <a:srgbClr val="417F54"/>
              </a:solidFill>
            </p:spPr>
            <p:txBody>
              <a:bodyPr wrap="square" rtlCol="0">
                <a:noAutofit/>
              </a:bodyPr>
              <a:lstStyle>
                <a:defPPr>
                  <a:defRPr lang="en-US"/>
                </a:defPPr>
                <a:lvl1pPr>
                  <a:defRPr sz="900">
                    <a:solidFill>
                      <a:schemeClr val="tx1">
                        <a:lumMod val="75000"/>
                        <a:lumOff val="25000"/>
                      </a:schemeClr>
                    </a:solidFill>
                    <a:latin typeface="+mn-ea"/>
                    <a:cs typeface="汉仪旗黑-50S" panose="00020600040101010101" charset="-122"/>
                  </a:defRPr>
                </a:lvl1pPr>
              </a:lstStyle>
              <a:p>
                <a:pPr>
                  <a:lnSpc>
                    <a:spcPct val="150000"/>
                  </a:lnSpc>
                </a:pPr>
                <a:r>
                  <a:rPr lang="zh-CN" altLang="en-US" sz="1600" b="1"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sym typeface="+mn-ea"/>
                  </a:rPr>
                  <a:t>根据皮肤和感触觉特点，选用柔软、轻薄的毛巾。</a:t>
                </a:r>
                <a:endParaRPr lang="zh-CN" altLang="en-US" sz="1600" b="1" spc="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sym typeface="+mn-ea"/>
                </a:endParaRPr>
              </a:p>
            </p:txBody>
          </p:sp>
          <p:sp>
            <p:nvSpPr>
              <p:cNvPr id="19" name="矩形: 圆角 18"/>
              <p:cNvSpPr/>
              <p:nvPr>
                <p:custDataLst>
                  <p:tags r:id="rId3"/>
                </p:custDataLst>
              </p:nvPr>
            </p:nvSpPr>
            <p:spPr>
              <a:xfrm>
                <a:off x="624938" y="1829860"/>
                <a:ext cx="2134497" cy="504000"/>
              </a:xfrm>
              <a:prstGeom prst="roundRect">
                <a:avLst>
                  <a:gd name="adj" fmla="val 50000"/>
                </a:avLst>
              </a:prstGeom>
              <a:solidFill>
                <a:srgbClr val="417F54"/>
              </a:solidFill>
              <a:ln w="12700" cap="flat" cmpd="sng" algn="ctr">
                <a:noFill/>
                <a:prstDash val="solid"/>
                <a:miter lim="800000"/>
              </a:ln>
              <a:effectLst>
                <a:outerShdw blurRad="127000" dist="127000" dir="2700000" algn="t" rotWithShape="0">
                  <a:srgbClr val="417F54">
                    <a:alpha val="20000"/>
                  </a:srgb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01</a:t>
                </a:r>
                <a:endParaRPr kumimoji="0" lang="en-US" altLang="zh-CN" sz="2400" b="1"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grpSp>
        <p:grpSp>
          <p:nvGrpSpPr>
            <p:cNvPr id="15" name="组合 14"/>
            <p:cNvGrpSpPr/>
            <p:nvPr/>
          </p:nvGrpSpPr>
          <p:grpSpPr>
            <a:xfrm>
              <a:off x="586520" y="4290031"/>
              <a:ext cx="4124325" cy="2238375"/>
              <a:chOff x="624938" y="1829860"/>
              <a:chExt cx="4124325" cy="2238375"/>
            </a:xfrm>
          </p:grpSpPr>
          <p:sp>
            <p:nvSpPr>
              <p:cNvPr id="16" name="文本框 10"/>
              <p:cNvSpPr txBox="1"/>
              <p:nvPr>
                <p:custDataLst>
                  <p:tags r:id="rId4"/>
                </p:custDataLst>
              </p:nvPr>
            </p:nvSpPr>
            <p:spPr>
              <a:xfrm>
                <a:off x="624938" y="2447715"/>
                <a:ext cx="4124325" cy="1620520"/>
              </a:xfrm>
              <a:prstGeom prst="rect">
                <a:avLst/>
              </a:prstGeom>
              <a:solidFill>
                <a:srgbClr val="9E3537"/>
              </a:solidFill>
            </p:spPr>
            <p:txBody>
              <a:bodyPr wrap="square" rtlCol="0">
                <a:noAutofit/>
              </a:bodyPr>
              <a:lstStyle>
                <a:defPPr>
                  <a:defRPr lang="en-US"/>
                </a:defPPr>
                <a:lvl1pPr>
                  <a:defRPr sz="900">
                    <a:solidFill>
                      <a:schemeClr val="tx1">
                        <a:lumMod val="75000"/>
                        <a:lumOff val="25000"/>
                      </a:schemeClr>
                    </a:solidFill>
                    <a:latin typeface="+mn-ea"/>
                    <a:cs typeface="汉仪旗黑-50S" panose="00020600040101010101" charset="-122"/>
                  </a:defRPr>
                </a:lvl1pPr>
              </a:lstStyle>
              <a:p>
                <a:pPr>
                  <a:lnSpc>
                    <a:spcPct val="150000"/>
                  </a:lnSpc>
                </a:pPr>
                <a:r>
                  <a:rPr lang="zh-CN" altLang="en-US" sz="1600" b="1"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sym typeface="+mn-ea"/>
                  </a:rPr>
                  <a:t>鼓励老独立进行面部和手部清洁。无法独立完成者，可协助其完成。对卧床的老年人，可将清洁用具放到床旁，帮助其擦拭脸部和手部。</a:t>
                </a:r>
                <a:endParaRPr lang="zh-CN" altLang="en-US" sz="1600" b="1"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endParaRPr lang="zh-CN" altLang="en-US" sz="1600" b="1" spc="0"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endParaRPr>
              </a:p>
            </p:txBody>
          </p:sp>
          <p:sp>
            <p:nvSpPr>
              <p:cNvPr id="17" name="矩形: 圆角 16"/>
              <p:cNvSpPr/>
              <p:nvPr>
                <p:custDataLst>
                  <p:tags r:id="rId5"/>
                </p:custDataLst>
              </p:nvPr>
            </p:nvSpPr>
            <p:spPr>
              <a:xfrm>
                <a:off x="624938" y="1829860"/>
                <a:ext cx="2134497" cy="504000"/>
              </a:xfrm>
              <a:prstGeom prst="roundRect">
                <a:avLst>
                  <a:gd name="adj" fmla="val 50000"/>
                </a:avLst>
              </a:prstGeom>
              <a:solidFill>
                <a:srgbClr val="9E3537"/>
              </a:solidFill>
              <a:ln w="12700" cap="flat" cmpd="sng" algn="ctr">
                <a:noFill/>
                <a:prstDash val="solid"/>
                <a:miter lim="800000"/>
              </a:ln>
              <a:effectLst>
                <a:outerShdw blurRad="127000" dist="127000" dir="2700000" algn="t" rotWithShape="0">
                  <a:srgbClr val="9E3537">
                    <a:alpha val="20000"/>
                  </a:srgb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ysClr val="window" lastClr="FFFFFF"/>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02</a:t>
                </a:r>
                <a:endParaRPr kumimoji="0" lang="en-US" altLang="zh-CN" sz="2400" b="1" i="0" u="none" strike="noStrike" kern="1200" cap="none" spc="0" normalizeH="0" baseline="0" noProof="0" dirty="0">
                  <a:ln>
                    <a:noFill/>
                  </a:ln>
                  <a:solidFill>
                    <a:sysClr val="window" lastClr="FFFFFF"/>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grpSp>
      </p:grpSp>
      <p:grpSp>
        <p:nvGrpSpPr>
          <p:cNvPr id="7" name="组合 6"/>
          <p:cNvGrpSpPr/>
          <p:nvPr>
            <p:custDataLst>
              <p:tags r:id="rId6"/>
            </p:custDataLst>
          </p:nvPr>
        </p:nvGrpSpPr>
        <p:grpSpPr>
          <a:xfrm>
            <a:off x="7366239" y="1728792"/>
            <a:ext cx="4124325" cy="4699181"/>
            <a:chOff x="-809845" y="1829860"/>
            <a:chExt cx="4124325" cy="4699181"/>
          </a:xfrm>
        </p:grpSpPr>
        <p:grpSp>
          <p:nvGrpSpPr>
            <p:cNvPr id="8" name="组合 7"/>
            <p:cNvGrpSpPr/>
            <p:nvPr/>
          </p:nvGrpSpPr>
          <p:grpSpPr>
            <a:xfrm>
              <a:off x="-809210" y="1829860"/>
              <a:ext cx="4123690" cy="2016760"/>
              <a:chOff x="-770792" y="1829860"/>
              <a:chExt cx="4123690" cy="2016760"/>
            </a:xfrm>
          </p:grpSpPr>
          <p:sp>
            <p:nvSpPr>
              <p:cNvPr id="12" name="文本框 10"/>
              <p:cNvSpPr txBox="1"/>
              <p:nvPr>
                <p:custDataLst>
                  <p:tags r:id="rId7"/>
                </p:custDataLst>
              </p:nvPr>
            </p:nvSpPr>
            <p:spPr>
              <a:xfrm>
                <a:off x="-770792" y="2447715"/>
                <a:ext cx="4123690" cy="1398905"/>
              </a:xfrm>
              <a:prstGeom prst="rect">
                <a:avLst/>
              </a:prstGeom>
              <a:solidFill>
                <a:srgbClr val="417F54"/>
              </a:solidFill>
            </p:spPr>
            <p:txBody>
              <a:bodyPr wrap="square" rtlCol="0">
                <a:noAutofit/>
              </a:bodyPr>
              <a:lstStyle>
                <a:defPPr>
                  <a:defRPr lang="en-US"/>
                </a:defPPr>
                <a:lvl1pPr>
                  <a:defRPr sz="900">
                    <a:solidFill>
                      <a:schemeClr val="tx1">
                        <a:lumMod val="75000"/>
                        <a:lumOff val="25000"/>
                      </a:schemeClr>
                    </a:solidFill>
                    <a:latin typeface="+mn-ea"/>
                    <a:cs typeface="汉仪旗黑-50S" panose="00020600040101010101" charset="-122"/>
                  </a:defRPr>
                </a:lvl1pPr>
              </a:lstStyle>
              <a:p>
                <a:pPr>
                  <a:lnSpc>
                    <a:spcPct val="150000"/>
                  </a:lnSpc>
                </a:pPr>
                <a:r>
                  <a:rPr lang="zh-CN" altLang="en-US" sz="1600" b="1"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sym typeface="+mn-ea"/>
                  </a:rPr>
                  <a:t>清洁时如发现老年人鼻腔分泌物干结，可先用湿毛巾湿敷片刻，待其软化后再慢慢去除。</a:t>
                </a:r>
                <a:endParaRPr lang="zh-CN" altLang="en-US" sz="1600" b="1" dirty="0">
                  <a:solidFill>
                    <a:schemeClr val="bg1"/>
                  </a:solidFill>
                  <a:latin typeface="MiSans Normal" panose="00000500000000000000" pitchFamily="2" charset="-122"/>
                  <a:ea typeface="MiSans Normal" panose="00000500000000000000" pitchFamily="2" charset="-122"/>
                  <a:cs typeface="MiSans Normal" panose="00000500000000000000" pitchFamily="2" charset="-122"/>
                  <a:sym typeface="+mn-ea"/>
                </a:endParaRPr>
              </a:p>
            </p:txBody>
          </p:sp>
          <p:sp>
            <p:nvSpPr>
              <p:cNvPr id="13" name="矩形: 圆角 12"/>
              <p:cNvSpPr/>
              <p:nvPr>
                <p:custDataLst>
                  <p:tags r:id="rId8"/>
                </p:custDataLst>
              </p:nvPr>
            </p:nvSpPr>
            <p:spPr>
              <a:xfrm>
                <a:off x="1218303" y="1829860"/>
                <a:ext cx="2134497" cy="504000"/>
              </a:xfrm>
              <a:prstGeom prst="roundRect">
                <a:avLst>
                  <a:gd name="adj" fmla="val 50000"/>
                </a:avLst>
              </a:prstGeom>
              <a:solidFill>
                <a:srgbClr val="417F54"/>
              </a:solidFill>
              <a:ln w="12700" cap="flat" cmpd="sng" algn="ctr">
                <a:noFill/>
                <a:prstDash val="solid"/>
                <a:miter lim="800000"/>
              </a:ln>
              <a:effectLst>
                <a:outerShdw blurRad="127000" dist="127000" dir="2700000" algn="t" rotWithShape="0">
                  <a:srgbClr val="417F54">
                    <a:alpha val="20000"/>
                  </a:srgb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03</a:t>
                </a:r>
                <a:endParaRPr kumimoji="0" lang="en-US" altLang="zh-CN" sz="2400" b="1"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grpSp>
        <p:grpSp>
          <p:nvGrpSpPr>
            <p:cNvPr id="9" name="组合 8"/>
            <p:cNvGrpSpPr/>
            <p:nvPr/>
          </p:nvGrpSpPr>
          <p:grpSpPr>
            <a:xfrm>
              <a:off x="-809845" y="4290031"/>
              <a:ext cx="4124325" cy="2239010"/>
              <a:chOff x="-771427" y="1829860"/>
              <a:chExt cx="4124325" cy="2239010"/>
            </a:xfrm>
          </p:grpSpPr>
          <p:sp>
            <p:nvSpPr>
              <p:cNvPr id="10" name="文本框 10"/>
              <p:cNvSpPr txBox="1"/>
              <p:nvPr>
                <p:custDataLst>
                  <p:tags r:id="rId9"/>
                </p:custDataLst>
              </p:nvPr>
            </p:nvSpPr>
            <p:spPr>
              <a:xfrm>
                <a:off x="-771427" y="2447715"/>
                <a:ext cx="4124325" cy="1621155"/>
              </a:xfrm>
              <a:prstGeom prst="rect">
                <a:avLst/>
              </a:prstGeom>
              <a:solidFill>
                <a:srgbClr val="9E3537"/>
              </a:solidFill>
            </p:spPr>
            <p:txBody>
              <a:bodyPr wrap="square" rtlCol="0">
                <a:noAutofit/>
              </a:bodyPr>
              <a:lstStyle>
                <a:defPPr>
                  <a:defRPr lang="en-US"/>
                </a:defPPr>
                <a:lvl1pPr>
                  <a:defRPr sz="900">
                    <a:solidFill>
                      <a:schemeClr val="tx1">
                        <a:lumMod val="75000"/>
                        <a:lumOff val="25000"/>
                      </a:schemeClr>
                    </a:solidFill>
                    <a:latin typeface="+mn-ea"/>
                    <a:cs typeface="汉仪旗黑-50S" panose="00020600040101010101" charset="-122"/>
                  </a:defRPr>
                </a:lvl1pPr>
              </a:lstStyle>
              <a:p>
                <a:pPr>
                  <a:lnSpc>
                    <a:spcPct val="150000"/>
                  </a:lnSpc>
                </a:pPr>
                <a:r>
                  <a:rPr lang="zh-CN" altLang="en-US" sz="1600" b="1" dirty="0">
                    <a:solidFill>
                      <a:schemeClr val="bg1"/>
                    </a:solidFill>
                    <a:latin typeface="MiSans Normal" panose="00000500000000000000" pitchFamily="2" charset="-122"/>
                    <a:ea typeface="MiSans Normal" panose="00000500000000000000" pitchFamily="2" charset="-122"/>
                    <a:cs typeface="+mn-ea"/>
                    <a:sym typeface="+mn-lt"/>
                  </a:rPr>
                  <a:t>为老年人修剪手指甲。</a:t>
                </a:r>
                <a:endParaRPr lang="zh-CN" altLang="en-US" sz="1600" b="1" dirty="0">
                  <a:solidFill>
                    <a:schemeClr val="bg1"/>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en-US" sz="1600" b="1" dirty="0">
                    <a:solidFill>
                      <a:schemeClr val="bg1"/>
                    </a:solidFill>
                    <a:latin typeface="MiSans Normal" panose="00000500000000000000" pitchFamily="2" charset="-122"/>
                    <a:ea typeface="MiSans Normal" panose="00000500000000000000" pitchFamily="2" charset="-122"/>
                    <a:cs typeface="+mn-ea"/>
                    <a:sym typeface="+mn-lt"/>
                  </a:rPr>
                  <a:t>①</a:t>
                </a:r>
                <a:r>
                  <a:rPr lang="zh-CN" altLang="en-US" sz="1600" b="1" dirty="0">
                    <a:solidFill>
                      <a:schemeClr val="bg1"/>
                    </a:solidFill>
                    <a:latin typeface="MiSans Normal" panose="00000500000000000000" pitchFamily="2" charset="-122"/>
                    <a:ea typeface="MiSans Normal" panose="00000500000000000000" pitchFamily="2" charset="-122"/>
                    <a:cs typeface="+mn-ea"/>
                    <a:sym typeface="+mn-lt"/>
                  </a:rPr>
                  <a:t>保留指甲长度</a:t>
                </a:r>
                <a:r>
                  <a:rPr lang="en-US" altLang="zh-CN" sz="1600" b="1" dirty="0">
                    <a:solidFill>
                      <a:schemeClr val="bg1"/>
                    </a:solidFill>
                    <a:latin typeface="MiSans Normal" panose="00000500000000000000" pitchFamily="2" charset="-122"/>
                    <a:ea typeface="MiSans Normal" panose="00000500000000000000" pitchFamily="2" charset="-122"/>
                    <a:cs typeface="+mn-ea"/>
                    <a:sym typeface="+mn-lt"/>
                  </a:rPr>
                  <a:t> 1</a:t>
                </a:r>
                <a:r>
                  <a:rPr lang="zh-CN" altLang="en-US" sz="1600" b="1" dirty="0">
                    <a:solidFill>
                      <a:schemeClr val="bg1"/>
                    </a:solidFill>
                    <a:latin typeface="MiSans Normal" panose="00000500000000000000" pitchFamily="2" charset="-122"/>
                    <a:ea typeface="MiSans Normal" panose="00000500000000000000" pitchFamily="2" charset="-122"/>
                    <a:cs typeface="+mn-ea"/>
                    <a:sym typeface="+mn-lt"/>
                  </a:rPr>
                  <a:t>～</a:t>
                </a:r>
                <a:r>
                  <a:rPr lang="en-US" altLang="zh-CN" sz="1600" b="1" dirty="0">
                    <a:solidFill>
                      <a:schemeClr val="bg1"/>
                    </a:solidFill>
                    <a:latin typeface="MiSans Normal" panose="00000500000000000000" pitchFamily="2" charset="-122"/>
                    <a:ea typeface="MiSans Normal" panose="00000500000000000000" pitchFamily="2" charset="-122"/>
                    <a:cs typeface="+mn-ea"/>
                    <a:sym typeface="+mn-lt"/>
                  </a:rPr>
                  <a:t>1.5 mm </a:t>
                </a:r>
                <a:r>
                  <a:rPr lang="zh-CN" altLang="en-US" sz="1600" b="1" dirty="0">
                    <a:solidFill>
                      <a:schemeClr val="bg1"/>
                    </a:solidFill>
                    <a:latin typeface="MiSans Normal" panose="00000500000000000000" pitchFamily="2" charset="-122"/>
                    <a:ea typeface="MiSans Normal" panose="00000500000000000000" pitchFamily="2" charset="-122"/>
                    <a:cs typeface="+mn-ea"/>
                    <a:sym typeface="+mn-lt"/>
                  </a:rPr>
                  <a:t>为宜。</a:t>
                </a:r>
                <a:endParaRPr lang="zh-CN" altLang="en-US" sz="1600" b="1" dirty="0">
                  <a:solidFill>
                    <a:schemeClr val="bg1"/>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en-US" sz="1600" b="1" dirty="0">
                    <a:solidFill>
                      <a:schemeClr val="bg1"/>
                    </a:solidFill>
                    <a:latin typeface="MiSans Normal" panose="00000500000000000000" pitchFamily="2" charset="-122"/>
                    <a:ea typeface="MiSans Normal" panose="00000500000000000000" pitchFamily="2" charset="-122"/>
                    <a:cs typeface="+mn-ea"/>
                    <a:sym typeface="+mn-lt"/>
                  </a:rPr>
                  <a:t>②</a:t>
                </a:r>
                <a:r>
                  <a:rPr lang="zh-CN" altLang="en-US" sz="1600" b="1" dirty="0">
                    <a:solidFill>
                      <a:schemeClr val="bg1"/>
                    </a:solidFill>
                    <a:latin typeface="MiSans Normal" panose="00000500000000000000" pitchFamily="2" charset="-122"/>
                    <a:ea typeface="MiSans Normal" panose="00000500000000000000" pitchFamily="2" charset="-122"/>
                    <a:cs typeface="+mn-ea"/>
                    <a:sym typeface="+mn-lt"/>
                  </a:rPr>
                  <a:t>保持指甲边缘光滑。</a:t>
                </a:r>
                <a:endParaRPr lang="zh-CN" altLang="en-US" sz="1600" b="1" dirty="0">
                  <a:solidFill>
                    <a:schemeClr val="bg1"/>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en-US" sz="1600" b="1" dirty="0">
                    <a:solidFill>
                      <a:schemeClr val="bg1"/>
                    </a:solidFill>
                    <a:latin typeface="MiSans Normal" panose="00000500000000000000" pitchFamily="2" charset="-122"/>
                    <a:ea typeface="MiSans Normal" panose="00000500000000000000" pitchFamily="2" charset="-122"/>
                    <a:cs typeface="+mn-ea"/>
                    <a:sym typeface="+mn-lt"/>
                  </a:rPr>
                  <a:t>③</a:t>
                </a:r>
                <a:r>
                  <a:rPr lang="zh-CN" altLang="en-US" sz="1600" b="1" dirty="0">
                    <a:solidFill>
                      <a:schemeClr val="bg1"/>
                    </a:solidFill>
                    <a:latin typeface="MiSans Normal" panose="00000500000000000000" pitchFamily="2" charset="-122"/>
                    <a:ea typeface="MiSans Normal" panose="00000500000000000000" pitchFamily="2" charset="-122"/>
                    <a:cs typeface="+mn-ea"/>
                    <a:sym typeface="+mn-lt"/>
                  </a:rPr>
                  <a:t>整理用物。</a:t>
                </a:r>
                <a:endParaRPr lang="zh-CN" altLang="en-US" sz="1600" b="1" spc="0" dirty="0">
                  <a:solidFill>
                    <a:schemeClr val="bg1"/>
                  </a:solidFill>
                  <a:latin typeface="MiSans Normal" panose="00000500000000000000" pitchFamily="2" charset="-122"/>
                  <a:ea typeface="MiSans Normal" panose="00000500000000000000" pitchFamily="2" charset="-122"/>
                  <a:cs typeface="+mn-ea"/>
                  <a:sym typeface="+mn-lt"/>
                </a:endParaRPr>
              </a:p>
            </p:txBody>
          </p:sp>
          <p:sp>
            <p:nvSpPr>
              <p:cNvPr id="11" name="矩形: 圆角 10"/>
              <p:cNvSpPr/>
              <p:nvPr>
                <p:custDataLst>
                  <p:tags r:id="rId10"/>
                </p:custDataLst>
              </p:nvPr>
            </p:nvSpPr>
            <p:spPr>
              <a:xfrm>
                <a:off x="1218303" y="1829860"/>
                <a:ext cx="2134497" cy="504000"/>
              </a:xfrm>
              <a:prstGeom prst="roundRect">
                <a:avLst>
                  <a:gd name="adj" fmla="val 50000"/>
                </a:avLst>
              </a:prstGeom>
              <a:solidFill>
                <a:srgbClr val="9E3537"/>
              </a:solidFill>
              <a:ln w="12700" cap="flat" cmpd="sng" algn="ctr">
                <a:noFill/>
                <a:prstDash val="solid"/>
                <a:miter lim="800000"/>
              </a:ln>
              <a:effectLst>
                <a:outerShdw blurRad="127000" dist="127000" dir="2700000" algn="t" rotWithShape="0">
                  <a:srgbClr val="417F54">
                    <a:alpha val="20000"/>
                  </a:srgb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04</a:t>
                </a:r>
                <a:endParaRPr kumimoji="0" lang="en-US" altLang="zh-CN" sz="2400" b="1"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grpSp>
      </p:grpSp>
      <p:grpSp>
        <p:nvGrpSpPr>
          <p:cNvPr id="29" name="组合 28"/>
          <p:cNvGrpSpPr/>
          <p:nvPr>
            <p:custDataLst>
              <p:tags r:id="rId11"/>
            </p:custDataLst>
          </p:nvPr>
        </p:nvGrpSpPr>
        <p:grpSpPr>
          <a:xfrm>
            <a:off x="5172075" y="3092450"/>
            <a:ext cx="1933575" cy="2049145"/>
            <a:chOff x="4295862" y="1662108"/>
            <a:chExt cx="3564389" cy="4043512"/>
          </a:xfrm>
        </p:grpSpPr>
        <p:sp>
          <p:nvSpPr>
            <p:cNvPr id="21" name="任意多边形: 形状 20"/>
            <p:cNvSpPr/>
            <p:nvPr>
              <p:custDataLst>
                <p:tags r:id="rId12"/>
              </p:custDataLst>
            </p:nvPr>
          </p:nvSpPr>
          <p:spPr>
            <a:xfrm>
              <a:off x="4295862" y="2141231"/>
              <a:ext cx="3564389" cy="3564389"/>
            </a:xfrm>
            <a:custGeom>
              <a:avLst/>
              <a:gdLst>
                <a:gd name="connsiteX0" fmla="*/ 1922219 w 3844438"/>
                <a:gd name="connsiteY0" fmla="*/ 0 h 3844438"/>
                <a:gd name="connsiteX1" fmla="*/ 3844438 w 3844438"/>
                <a:gd name="connsiteY1" fmla="*/ 1922219 h 3844438"/>
                <a:gd name="connsiteX2" fmla="*/ 1922219 w 3844438"/>
                <a:gd name="connsiteY2" fmla="*/ 3844438 h 3844438"/>
                <a:gd name="connsiteX3" fmla="*/ 0 w 3844438"/>
                <a:gd name="connsiteY3" fmla="*/ 1922219 h 3844438"/>
                <a:gd name="connsiteX4" fmla="*/ 1922219 w 3844438"/>
                <a:gd name="connsiteY4" fmla="*/ 0 h 3844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4438" h="3844438">
                  <a:moveTo>
                    <a:pt x="1922219" y="0"/>
                  </a:moveTo>
                  <a:cubicBezTo>
                    <a:pt x="2983831" y="0"/>
                    <a:pt x="3844438" y="860607"/>
                    <a:pt x="3844438" y="1922219"/>
                  </a:cubicBezTo>
                  <a:cubicBezTo>
                    <a:pt x="3844438" y="2983831"/>
                    <a:pt x="2983831" y="3844438"/>
                    <a:pt x="1922219" y="3844438"/>
                  </a:cubicBezTo>
                  <a:cubicBezTo>
                    <a:pt x="860607" y="3844438"/>
                    <a:pt x="0" y="2983831"/>
                    <a:pt x="0" y="1922219"/>
                  </a:cubicBezTo>
                  <a:cubicBezTo>
                    <a:pt x="0" y="860607"/>
                    <a:pt x="860607" y="0"/>
                    <a:pt x="1922219" y="0"/>
                  </a:cubicBezTo>
                  <a:close/>
                </a:path>
              </a:pathLst>
            </a:custGeom>
            <a:solidFill>
              <a:srgbClr val="7FC2B9"/>
            </a:solidFill>
            <a:ln w="12700" cap="flat" cmpd="sng" algn="ctr">
              <a:noFill/>
              <a:prstDash val="solid"/>
              <a:miter lim="800000"/>
            </a:ln>
            <a:effectLst/>
          </p:spPr>
          <p:txBody>
            <a:bodyPr wrap="square" rtlCol="0" anchor="ctr">
              <a:noAutofit/>
            </a:bodyPr>
            <a:lstStyle>
              <a:defPPr>
                <a:defRPr lang="en-US">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ysClr val="window" lastClr="FFFFFF"/>
                </a:solidFill>
                <a:effectLst/>
                <a:uLnTx/>
                <a:uFillTx/>
                <a:latin typeface="MiSans Normal" panose="00000500000000000000" pitchFamily="2" charset="-122"/>
                <a:ea typeface="MiSans Normal" panose="00000500000000000000" pitchFamily="2" charset="-122"/>
                <a:cs typeface="MiSans Normal" panose="00000500000000000000" pitchFamily="2" charset="-122"/>
              </a:endParaRPr>
            </a:p>
          </p:txBody>
        </p:sp>
        <p:pic>
          <p:nvPicPr>
            <p:cNvPr id="24" name="图片 23" descr="卡通人物&#10;&#10;描述已自动生成"/>
            <p:cNvPicPr>
              <a:picLocks noChangeAspect="1"/>
            </p:cNvPicPr>
            <p:nvPr>
              <p:custDataLst>
                <p:tags r:id="rId13"/>
              </p:custDataLst>
            </p:nvPr>
          </p:nvPicPr>
          <p:blipFill>
            <a:blip r:embed="rId14" cstate="print">
              <a:extLst>
                <a:ext uri="{28A0092B-C50C-407E-A947-70E740481C1C}">
                  <a14:useLocalDpi xmlns:a14="http://schemas.microsoft.com/office/drawing/2010/main" val="0"/>
                </a:ext>
              </a:extLst>
            </a:blip>
            <a:stretch>
              <a:fillRect/>
            </a:stretch>
          </p:blipFill>
          <p:spPr>
            <a:xfrm>
              <a:off x="4355348" y="1662108"/>
              <a:ext cx="3445416" cy="3690256"/>
            </a:xfrm>
            <a:prstGeom prst="rect">
              <a:avLst/>
            </a:prstGeom>
          </p:spPr>
        </p:pic>
      </p:grpSp>
      <p:grpSp>
        <p:nvGrpSpPr>
          <p:cNvPr id="33" name="组合 32"/>
          <p:cNvGrpSpPr/>
          <p:nvPr/>
        </p:nvGrpSpPr>
        <p:grpSpPr>
          <a:xfrm>
            <a:off x="407533" y="562624"/>
            <a:ext cx="2261451" cy="576000"/>
            <a:chOff x="349477" y="620680"/>
            <a:chExt cx="2261451" cy="576000"/>
          </a:xfrm>
        </p:grpSpPr>
        <p:sp>
          <p:nvSpPr>
            <p:cNvPr id="34" name="矩形: 圆角 3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2</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35" name="矩形 34"/>
            <p:cNvSpPr/>
            <p:nvPr/>
          </p:nvSpPr>
          <p:spPr>
            <a:xfrm>
              <a:off x="1005648" y="647070"/>
              <a:ext cx="16052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sz="2800" dirty="0">
                  <a:solidFill>
                    <a:srgbClr val="417F54"/>
                  </a:solidFill>
                  <a:latin typeface="思源宋体 CN Heavy" panose="02020900000000000000" pitchFamily="18" charset="-122"/>
                  <a:ea typeface="思源宋体 CN Heavy" panose="02020900000000000000" pitchFamily="18" charset="-122"/>
                  <a:sym typeface="+mn-ea"/>
                </a:rPr>
                <a:t>操作步骤</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rot="0">
            <a:off x="701675" y="1475105"/>
            <a:ext cx="10960735" cy="2759710"/>
            <a:chOff x="624938" y="1829860"/>
            <a:chExt cx="10960735" cy="2759710"/>
          </a:xfrm>
        </p:grpSpPr>
        <p:sp>
          <p:nvSpPr>
            <p:cNvPr id="18" name="文本框 10"/>
            <p:cNvSpPr txBox="1"/>
            <p:nvPr>
              <p:custDataLst>
                <p:tags r:id="rId1"/>
              </p:custDataLst>
            </p:nvPr>
          </p:nvSpPr>
          <p:spPr>
            <a:xfrm>
              <a:off x="624938" y="2447715"/>
              <a:ext cx="10960735" cy="2141855"/>
            </a:xfrm>
            <a:prstGeom prst="rect">
              <a:avLst/>
            </a:prstGeom>
            <a:solidFill>
              <a:srgbClr val="417F54"/>
            </a:solidFill>
          </p:spPr>
          <p:txBody>
            <a:bodyPr wrap="square" rtlCol="0">
              <a:noAutofit/>
            </a:bodyPr>
            <a:lstStyle>
              <a:defPPr>
                <a:defRPr lang="en-US"/>
              </a:defPPr>
              <a:lvl1pPr>
                <a:defRPr sz="900">
                  <a:solidFill>
                    <a:schemeClr val="tx1">
                      <a:lumMod val="75000"/>
                      <a:lumOff val="25000"/>
                    </a:schemeClr>
                  </a:solidFill>
                  <a:latin typeface="+mn-ea"/>
                  <a:cs typeface="汉仪旗黑-50S" panose="00020600040101010101" charset="-122"/>
                </a:defRPr>
              </a:lvl1pPr>
            </a:lstStyle>
            <a:p>
              <a:pPr>
                <a:lnSpc>
                  <a:spcPct val="150000"/>
                </a:lnSpc>
              </a:pPr>
              <a:r>
                <a:rPr lang="zh-CN" altLang="en-US" sz="1600" b="1" spc="120" noProof="0" dirty="0">
                  <a:ln>
                    <a:noFill/>
                  </a:ln>
                  <a:solidFill>
                    <a:schemeClr val="bg1"/>
                  </a:solidFill>
                  <a:effectLst/>
                  <a:uLnTx/>
                  <a:uFillTx/>
                  <a:latin typeface="MiSans Normal" panose="00000500000000000000" pitchFamily="2" charset="-122"/>
                  <a:ea typeface="MiSans Normal" panose="00000500000000000000" pitchFamily="2" charset="-122"/>
                  <a:sym typeface="+mn-ea"/>
                </a:rPr>
                <a:t>对一侧肢体活动障碍，能保持坐位平衡</a:t>
              </a:r>
              <a:r>
                <a:rPr lang="en-US" altLang="zh-CN" sz="1600" b="1" spc="120" noProof="0" dirty="0">
                  <a:ln>
                    <a:noFill/>
                  </a:ln>
                  <a:solidFill>
                    <a:schemeClr val="bg1"/>
                  </a:solidFill>
                  <a:effectLst/>
                  <a:uLnTx/>
                  <a:uFillTx/>
                  <a:latin typeface="MiSans Normal" panose="00000500000000000000" pitchFamily="2" charset="-122"/>
                  <a:ea typeface="MiSans Normal" panose="00000500000000000000" pitchFamily="2" charset="-122"/>
                  <a:sym typeface="+mn-ea"/>
                </a:rPr>
                <a:t> 30 </a:t>
              </a:r>
              <a:r>
                <a:rPr lang="zh-CN" altLang="en-US" sz="1600" b="1" spc="120" noProof="0" dirty="0">
                  <a:ln>
                    <a:noFill/>
                  </a:ln>
                  <a:solidFill>
                    <a:schemeClr val="bg1"/>
                  </a:solidFill>
                  <a:effectLst/>
                  <a:uLnTx/>
                  <a:uFillTx/>
                  <a:latin typeface="MiSans Normal" panose="00000500000000000000" pitchFamily="2" charset="-122"/>
                  <a:ea typeface="MiSans Normal" panose="00000500000000000000" pitchFamily="2" charset="-122"/>
                  <a:sym typeface="+mn-ea"/>
                </a:rPr>
                <a:t>分钟以上，有一定转移能力的老年人，鼓励其独立完成清洁动作。具体方法如下。</a:t>
              </a:r>
              <a:endParaRPr kumimoji="0" lang="zh-CN" altLang="en-US" sz="1600" b="1" i="0" u="none" strike="noStrike" kern="1200" cap="none" spc="120" normalizeH="0" baseline="0" noProof="0" dirty="0">
                <a:ln>
                  <a:noFill/>
                </a:ln>
                <a:solidFill>
                  <a:schemeClr val="bg1"/>
                </a:solidFill>
                <a:effectLst/>
                <a:uLnTx/>
                <a:uFillTx/>
                <a:latin typeface="MiSans Normal" panose="00000500000000000000" pitchFamily="2" charset="-122"/>
                <a:ea typeface="MiSans Normal" panose="00000500000000000000" pitchFamily="2" charset="-122"/>
                <a:sym typeface="+mn-ea"/>
              </a:endParaRPr>
            </a:p>
            <a:p>
              <a:pPr>
                <a:lnSpc>
                  <a:spcPct val="150000"/>
                </a:lnSpc>
              </a:pPr>
              <a:r>
                <a:rPr lang="en-US" altLang="en-US" sz="1600" b="1" spc="120" noProof="0" dirty="0">
                  <a:ln>
                    <a:noFill/>
                  </a:ln>
                  <a:solidFill>
                    <a:schemeClr val="bg1"/>
                  </a:solidFill>
                  <a:effectLst/>
                  <a:uLnTx/>
                  <a:uFillTx/>
                  <a:latin typeface="MiSans Normal" panose="00000500000000000000" pitchFamily="2" charset="-122"/>
                  <a:ea typeface="MiSans Normal" panose="00000500000000000000" pitchFamily="2" charset="-122"/>
                  <a:sym typeface="+mn-ea"/>
                </a:rPr>
                <a:t>①</a:t>
              </a:r>
              <a:r>
                <a:rPr lang="zh-CN" altLang="en-US" sz="1600" b="1" spc="120" noProof="0" dirty="0">
                  <a:ln>
                    <a:noFill/>
                  </a:ln>
                  <a:solidFill>
                    <a:schemeClr val="bg1"/>
                  </a:solidFill>
                  <a:effectLst/>
                  <a:uLnTx/>
                  <a:uFillTx/>
                  <a:latin typeface="MiSans Normal" panose="00000500000000000000" pitchFamily="2" charset="-122"/>
                  <a:ea typeface="MiSans Normal" panose="00000500000000000000" pitchFamily="2" charset="-122"/>
                  <a:sym typeface="+mn-ea"/>
                </a:rPr>
                <a:t>坐在洗脸池前，用健侧手打开水龙头放水，调节水温，洗脸、患侧手和前臂。</a:t>
              </a:r>
              <a:endParaRPr kumimoji="0" lang="zh-CN" altLang="en-US" sz="1600" b="1" i="0" u="none" strike="noStrike" kern="1200" cap="none" spc="120" normalizeH="0" baseline="0" noProof="0" dirty="0">
                <a:ln>
                  <a:noFill/>
                </a:ln>
                <a:solidFill>
                  <a:schemeClr val="bg1"/>
                </a:solidFill>
                <a:effectLst/>
                <a:uLnTx/>
                <a:uFillTx/>
                <a:latin typeface="MiSans Normal" panose="00000500000000000000" pitchFamily="2" charset="-122"/>
                <a:ea typeface="MiSans Normal" panose="00000500000000000000" pitchFamily="2" charset="-122"/>
                <a:sym typeface="+mn-ea"/>
              </a:endParaRPr>
            </a:p>
            <a:p>
              <a:pPr>
                <a:lnSpc>
                  <a:spcPct val="150000"/>
                </a:lnSpc>
              </a:pPr>
              <a:r>
                <a:rPr lang="en-US" altLang="en-US" sz="1600" b="1" spc="120" noProof="0" dirty="0">
                  <a:ln>
                    <a:noFill/>
                  </a:ln>
                  <a:solidFill>
                    <a:schemeClr val="bg1"/>
                  </a:solidFill>
                  <a:effectLst/>
                  <a:uLnTx/>
                  <a:uFillTx/>
                  <a:latin typeface="MiSans Normal" panose="00000500000000000000" pitchFamily="2" charset="-122"/>
                  <a:ea typeface="MiSans Normal" panose="00000500000000000000" pitchFamily="2" charset="-122"/>
                  <a:sym typeface="+mn-ea"/>
                </a:rPr>
                <a:t>②</a:t>
              </a:r>
              <a:r>
                <a:rPr lang="zh-CN" altLang="en-US" sz="1600" b="1" spc="120" noProof="0" dirty="0">
                  <a:ln>
                    <a:noFill/>
                  </a:ln>
                  <a:solidFill>
                    <a:schemeClr val="bg1"/>
                  </a:solidFill>
                  <a:effectLst/>
                  <a:uLnTx/>
                  <a:uFillTx/>
                  <a:latin typeface="MiSans Normal" panose="00000500000000000000" pitchFamily="2" charset="-122"/>
                  <a:ea typeface="MiSans Normal" panose="00000500000000000000" pitchFamily="2" charset="-122"/>
                  <a:sym typeface="+mn-ea"/>
                </a:rPr>
                <a:t>洗健侧手时，患侧手贴在水池边伸开放置或将毛巾固定在水池边缘，健侧手及前臂在患侧手或毛巾上搓洗。</a:t>
              </a:r>
              <a:endParaRPr kumimoji="0" lang="zh-CN" altLang="en-US" sz="1600" b="1" i="0" u="none" strike="noStrike" kern="1200" cap="none" spc="120" normalizeH="0" baseline="0" noProof="0" dirty="0">
                <a:ln>
                  <a:noFill/>
                </a:ln>
                <a:solidFill>
                  <a:schemeClr val="bg1"/>
                </a:solidFill>
                <a:effectLst/>
                <a:uLnTx/>
                <a:uFillTx/>
                <a:latin typeface="MiSans Normal" panose="00000500000000000000" pitchFamily="2" charset="-122"/>
                <a:ea typeface="MiSans Normal" panose="00000500000000000000" pitchFamily="2" charset="-122"/>
                <a:sym typeface="+mn-ea"/>
              </a:endParaRPr>
            </a:p>
            <a:p>
              <a:pPr>
                <a:lnSpc>
                  <a:spcPct val="150000"/>
                </a:lnSpc>
              </a:pPr>
              <a:r>
                <a:rPr lang="en-US" altLang="en-US" sz="1600" b="1" spc="120" noProof="0" dirty="0">
                  <a:ln>
                    <a:noFill/>
                  </a:ln>
                  <a:solidFill>
                    <a:schemeClr val="bg1"/>
                  </a:solidFill>
                  <a:effectLst/>
                  <a:uLnTx/>
                  <a:uFillTx/>
                  <a:latin typeface="MiSans Normal" panose="00000500000000000000" pitchFamily="2" charset="-122"/>
                  <a:ea typeface="MiSans Normal" panose="00000500000000000000" pitchFamily="2" charset="-122"/>
                  <a:sym typeface="+mn-ea"/>
                </a:rPr>
                <a:t>③</a:t>
              </a:r>
              <a:r>
                <a:rPr lang="zh-CN" altLang="en-US" sz="1600" b="1" spc="120" noProof="0" dirty="0">
                  <a:ln>
                    <a:noFill/>
                  </a:ln>
                  <a:solidFill>
                    <a:schemeClr val="bg1"/>
                  </a:solidFill>
                  <a:effectLst/>
                  <a:uLnTx/>
                  <a:uFillTx/>
                  <a:latin typeface="MiSans Normal" panose="00000500000000000000" pitchFamily="2" charset="-122"/>
                  <a:ea typeface="MiSans Normal" panose="00000500000000000000" pitchFamily="2" charset="-122"/>
                  <a:sym typeface="+mn-ea"/>
                </a:rPr>
                <a:t>拧毛巾时，可将毛巾套在水龙头上，用健侧手将使毛巾向一个方向旋转拧干，之后用健侧手完成擦脸和擦手。</a:t>
              </a:r>
              <a:endParaRPr lang="zh-CN" altLang="en-US" sz="1600" b="1" spc="120" noProof="0" dirty="0">
                <a:ln>
                  <a:noFill/>
                </a:ln>
                <a:solidFill>
                  <a:schemeClr val="bg1"/>
                </a:solidFill>
                <a:effectLst/>
                <a:uLnTx/>
                <a:uFillTx/>
                <a:latin typeface="MiSans Normal" panose="00000500000000000000" pitchFamily="2" charset="-122"/>
                <a:ea typeface="MiSans Normal" panose="00000500000000000000" pitchFamily="2" charset="-122"/>
                <a:cs typeface="MiSans Normal" panose="00000500000000000000" pitchFamily="2" charset="-122"/>
                <a:sym typeface="+mn-ea"/>
              </a:endParaRPr>
            </a:p>
          </p:txBody>
        </p:sp>
        <p:sp>
          <p:nvSpPr>
            <p:cNvPr id="19" name="矩形: 圆角 18"/>
            <p:cNvSpPr/>
            <p:nvPr>
              <p:custDataLst>
                <p:tags r:id="rId2"/>
              </p:custDataLst>
            </p:nvPr>
          </p:nvSpPr>
          <p:spPr>
            <a:xfrm>
              <a:off x="624938" y="1829860"/>
              <a:ext cx="2134497" cy="504000"/>
            </a:xfrm>
            <a:prstGeom prst="roundRect">
              <a:avLst>
                <a:gd name="adj" fmla="val 50000"/>
              </a:avLst>
            </a:prstGeom>
            <a:solidFill>
              <a:srgbClr val="417F54"/>
            </a:solidFill>
            <a:ln w="12700" cap="flat" cmpd="sng" algn="ctr">
              <a:noFill/>
              <a:prstDash val="solid"/>
              <a:miter lim="800000"/>
            </a:ln>
            <a:effectLst>
              <a:outerShdw blurRad="127000" dist="127000" dir="2700000" algn="t" rotWithShape="0">
                <a:srgbClr val="417F54">
                  <a:alpha val="20000"/>
                </a:srgb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05</a:t>
              </a:r>
              <a:endParaRPr kumimoji="0" lang="en-US" altLang="zh-CN" sz="2400" b="1"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grpSp>
      <p:grpSp>
        <p:nvGrpSpPr>
          <p:cNvPr id="29" name="组合 28"/>
          <p:cNvGrpSpPr/>
          <p:nvPr>
            <p:custDataLst>
              <p:tags r:id="rId3"/>
            </p:custDataLst>
          </p:nvPr>
        </p:nvGrpSpPr>
        <p:grpSpPr>
          <a:xfrm>
            <a:off x="10327005" y="231140"/>
            <a:ext cx="1703705" cy="1711960"/>
            <a:chOff x="4295862" y="1662108"/>
            <a:chExt cx="3564389" cy="4043512"/>
          </a:xfrm>
        </p:grpSpPr>
        <p:sp>
          <p:nvSpPr>
            <p:cNvPr id="21" name="任意多边形: 形状 20"/>
            <p:cNvSpPr/>
            <p:nvPr>
              <p:custDataLst>
                <p:tags r:id="rId4"/>
              </p:custDataLst>
            </p:nvPr>
          </p:nvSpPr>
          <p:spPr>
            <a:xfrm>
              <a:off x="4295862" y="2141231"/>
              <a:ext cx="3564389" cy="3564389"/>
            </a:xfrm>
            <a:custGeom>
              <a:avLst/>
              <a:gdLst>
                <a:gd name="connsiteX0" fmla="*/ 1922219 w 3844438"/>
                <a:gd name="connsiteY0" fmla="*/ 0 h 3844438"/>
                <a:gd name="connsiteX1" fmla="*/ 3844438 w 3844438"/>
                <a:gd name="connsiteY1" fmla="*/ 1922219 h 3844438"/>
                <a:gd name="connsiteX2" fmla="*/ 1922219 w 3844438"/>
                <a:gd name="connsiteY2" fmla="*/ 3844438 h 3844438"/>
                <a:gd name="connsiteX3" fmla="*/ 0 w 3844438"/>
                <a:gd name="connsiteY3" fmla="*/ 1922219 h 3844438"/>
                <a:gd name="connsiteX4" fmla="*/ 1922219 w 3844438"/>
                <a:gd name="connsiteY4" fmla="*/ 0 h 3844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4438" h="3844438">
                  <a:moveTo>
                    <a:pt x="1922219" y="0"/>
                  </a:moveTo>
                  <a:cubicBezTo>
                    <a:pt x="2983831" y="0"/>
                    <a:pt x="3844438" y="860607"/>
                    <a:pt x="3844438" y="1922219"/>
                  </a:cubicBezTo>
                  <a:cubicBezTo>
                    <a:pt x="3844438" y="2983831"/>
                    <a:pt x="2983831" y="3844438"/>
                    <a:pt x="1922219" y="3844438"/>
                  </a:cubicBezTo>
                  <a:cubicBezTo>
                    <a:pt x="860607" y="3844438"/>
                    <a:pt x="0" y="2983831"/>
                    <a:pt x="0" y="1922219"/>
                  </a:cubicBezTo>
                  <a:cubicBezTo>
                    <a:pt x="0" y="860607"/>
                    <a:pt x="860607" y="0"/>
                    <a:pt x="1922219" y="0"/>
                  </a:cubicBezTo>
                  <a:close/>
                </a:path>
              </a:pathLst>
            </a:custGeom>
            <a:solidFill>
              <a:srgbClr val="7FC2B9"/>
            </a:solidFill>
            <a:ln w="12700" cap="flat" cmpd="sng" algn="ctr">
              <a:noFill/>
              <a:prstDash val="solid"/>
              <a:miter lim="800000"/>
            </a:ln>
            <a:effectLst/>
          </p:spPr>
          <p:txBody>
            <a:bodyPr wrap="square" rtlCol="0" anchor="ctr">
              <a:noAutofit/>
            </a:bodyPr>
            <a:lstStyle>
              <a:defPPr>
                <a:defRPr lang="en-US">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ysClr val="window" lastClr="FFFFFF"/>
                </a:solidFill>
                <a:effectLst/>
                <a:uLnTx/>
                <a:uFillTx/>
                <a:latin typeface="MiSans Normal" panose="00000500000000000000" pitchFamily="2" charset="-122"/>
                <a:ea typeface="MiSans Normal" panose="00000500000000000000" pitchFamily="2" charset="-122"/>
                <a:cs typeface="MiSans Normal" panose="00000500000000000000" pitchFamily="2" charset="-122"/>
              </a:endParaRPr>
            </a:p>
          </p:txBody>
        </p:sp>
        <p:pic>
          <p:nvPicPr>
            <p:cNvPr id="24" name="图片 23" descr="卡通人物&#10;&#10;描述已自动生成"/>
            <p:cNvPicPr>
              <a:picLocks noChangeAspect="1"/>
            </p:cNvPicPr>
            <p:nvPr>
              <p:custDataLst>
                <p:tags r:id="rId5"/>
              </p:custDataLst>
            </p:nvPr>
          </p:nvPicPr>
          <p:blipFill>
            <a:blip r:embed="rId6" cstate="print">
              <a:extLst>
                <a:ext uri="{28A0092B-C50C-407E-A947-70E740481C1C}">
                  <a14:useLocalDpi xmlns:a14="http://schemas.microsoft.com/office/drawing/2010/main" val="0"/>
                </a:ext>
              </a:extLst>
            </a:blip>
            <a:stretch>
              <a:fillRect/>
            </a:stretch>
          </p:blipFill>
          <p:spPr>
            <a:xfrm>
              <a:off x="4355348" y="1662108"/>
              <a:ext cx="3445416" cy="3690256"/>
            </a:xfrm>
            <a:prstGeom prst="rect">
              <a:avLst/>
            </a:prstGeom>
          </p:spPr>
        </p:pic>
      </p:grpSp>
      <p:grpSp>
        <p:nvGrpSpPr>
          <p:cNvPr id="33" name="组合 32"/>
          <p:cNvGrpSpPr/>
          <p:nvPr/>
        </p:nvGrpSpPr>
        <p:grpSpPr>
          <a:xfrm>
            <a:off x="407533" y="562624"/>
            <a:ext cx="2261451" cy="576000"/>
            <a:chOff x="349477" y="620680"/>
            <a:chExt cx="2261451" cy="576000"/>
          </a:xfrm>
        </p:grpSpPr>
        <p:sp>
          <p:nvSpPr>
            <p:cNvPr id="34" name="矩形: 圆角 3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2</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35" name="矩形 34"/>
            <p:cNvSpPr/>
            <p:nvPr/>
          </p:nvSpPr>
          <p:spPr>
            <a:xfrm>
              <a:off x="1005648" y="647070"/>
              <a:ext cx="16052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sz="2800" dirty="0">
                  <a:solidFill>
                    <a:srgbClr val="417F54"/>
                  </a:solidFill>
                  <a:latin typeface="思源宋体 CN Heavy" panose="02020900000000000000" pitchFamily="18" charset="-122"/>
                  <a:ea typeface="思源宋体 CN Heavy" panose="02020900000000000000" pitchFamily="18" charset="-122"/>
                  <a:sym typeface="+mn-ea"/>
                </a:rPr>
                <a:t>操作步骤</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pic>
        <p:nvPicPr>
          <p:cNvPr id="2" name="图片 1"/>
          <p:cNvPicPr>
            <a:picLocks noChangeAspect="1"/>
          </p:cNvPicPr>
          <p:nvPr/>
        </p:nvPicPr>
        <p:blipFill>
          <a:blip r:embed="rId7"/>
          <a:stretch>
            <a:fillRect/>
          </a:stretch>
        </p:blipFill>
        <p:spPr>
          <a:xfrm>
            <a:off x="2169160" y="4456430"/>
            <a:ext cx="1647190" cy="2197735"/>
          </a:xfrm>
          <a:prstGeom prst="rect">
            <a:avLst/>
          </a:prstGeom>
        </p:spPr>
      </p:pic>
      <p:pic>
        <p:nvPicPr>
          <p:cNvPr id="3" name="图片 2"/>
          <p:cNvPicPr>
            <a:picLocks noChangeAspect="1"/>
          </p:cNvPicPr>
          <p:nvPr/>
        </p:nvPicPr>
        <p:blipFill>
          <a:blip r:embed="rId8"/>
          <a:stretch>
            <a:fillRect/>
          </a:stretch>
        </p:blipFill>
        <p:spPr>
          <a:xfrm>
            <a:off x="5215890" y="4416425"/>
            <a:ext cx="1932940" cy="2272665"/>
          </a:xfrm>
          <a:prstGeom prst="rect">
            <a:avLst/>
          </a:prstGeom>
        </p:spPr>
      </p:pic>
      <p:pic>
        <p:nvPicPr>
          <p:cNvPr id="4" name="图片 3"/>
          <p:cNvPicPr>
            <a:picLocks noChangeAspect="1"/>
          </p:cNvPicPr>
          <p:nvPr/>
        </p:nvPicPr>
        <p:blipFill>
          <a:blip r:embed="rId9"/>
          <a:stretch>
            <a:fillRect/>
          </a:stretch>
        </p:blipFill>
        <p:spPr>
          <a:xfrm>
            <a:off x="8482965" y="4384675"/>
            <a:ext cx="1892300" cy="227393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6095999" y="2758587"/>
            <a:ext cx="5480575" cy="2677365"/>
            <a:chOff x="6095999" y="2119660"/>
            <a:chExt cx="5480575" cy="2677365"/>
          </a:xfrm>
        </p:grpSpPr>
        <p:sp>
          <p:nvSpPr>
            <p:cNvPr id="9" name="文本框 14"/>
            <p:cNvSpPr txBox="1"/>
            <p:nvPr/>
          </p:nvSpPr>
          <p:spPr bwMode="auto">
            <a:xfrm>
              <a:off x="6095999" y="2119660"/>
              <a:ext cx="5480575" cy="768350"/>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buClrTx/>
                <a:buSzTx/>
                <a:buFontTx/>
              </a:pPr>
              <a:r>
                <a:rPr lang="zh-CN" altLang="en-US" sz="4400" b="1"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清洁</a:t>
              </a:r>
              <a:r>
                <a:rPr lang="zh-CN" altLang="en-US" sz="4400" b="1"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口腔</a:t>
              </a:r>
              <a:endParaRPr lang="zh-CN" altLang="en-US" sz="4400" b="1"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10" name="文本框 28"/>
            <p:cNvSpPr txBox="1"/>
            <p:nvPr/>
          </p:nvSpPr>
          <p:spPr>
            <a:xfrm>
              <a:off x="6095999" y="2943040"/>
              <a:ext cx="5123543" cy="78359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pPr>
              <a:r>
                <a:rPr lang="zh-CN" altLang="en-US" sz="1000" dirty="0">
                  <a:solidFill>
                    <a:schemeClr val="tx1">
                      <a:lumMod val="50000"/>
                      <a:lumOff val="50000"/>
                      <a:alpha val="80000"/>
                    </a:schemeClr>
                  </a:solidFill>
                  <a:latin typeface="MiSans Normal" panose="00000500000000000000" pitchFamily="2" charset="-122"/>
                  <a:ea typeface="MiSans Normal" panose="00000500000000000000" pitchFamily="2" charset="-122"/>
                </a:rPr>
                <a:t>口腔卫生对保持个体的健康十分重要，尤其是老年人群，口腔问题更应引起个体或照护者的关注，所以需要掌握老年人的口腔卫生状况，掌握正确的口腔清洁技术，从而维持良好的口腔卫生状况。</a:t>
              </a:r>
              <a:endParaRPr lang="zh-CN" altLang="en-US" sz="1000" dirty="0">
                <a:solidFill>
                  <a:schemeClr val="tx1">
                    <a:lumMod val="50000"/>
                    <a:lumOff val="50000"/>
                    <a:alpha val="80000"/>
                  </a:schemeClr>
                </a:solidFill>
                <a:latin typeface="MiSans Normal" panose="00000500000000000000" pitchFamily="2" charset="-122"/>
                <a:ea typeface="MiSans Normal" panose="00000500000000000000" pitchFamily="2" charset="-122"/>
              </a:endParaRPr>
            </a:p>
          </p:txBody>
        </p:sp>
        <p:grpSp>
          <p:nvGrpSpPr>
            <p:cNvPr id="11" name="组合 10"/>
            <p:cNvGrpSpPr/>
            <p:nvPr/>
          </p:nvGrpSpPr>
          <p:grpSpPr>
            <a:xfrm>
              <a:off x="6095999" y="4246169"/>
              <a:ext cx="1741124" cy="550856"/>
              <a:chOff x="1988130" y="4105193"/>
              <a:chExt cx="1741124" cy="550856"/>
            </a:xfrm>
          </p:grpSpPr>
          <p:sp>
            <p:nvSpPr>
              <p:cNvPr id="12" name="图形 203"/>
              <p:cNvSpPr/>
              <p:nvPr/>
            </p:nvSpPr>
            <p:spPr>
              <a:xfrm>
                <a:off x="1988130" y="4105193"/>
                <a:ext cx="1741124" cy="550856"/>
              </a:xfrm>
              <a:prstGeom prst="roundRect">
                <a:avLst>
                  <a:gd name="adj" fmla="val 50000"/>
                </a:avLst>
              </a:prstGeom>
              <a:solidFill>
                <a:srgbClr val="9E3537"/>
              </a:solidFill>
              <a:ln w="9525" cap="flat">
                <a:noFill/>
                <a:prstDash val="solid"/>
                <a:miter/>
              </a:ln>
              <a:effectLst>
                <a:outerShdw blurRad="127000" dist="127000" dir="5400000" algn="ctr" rotWithShape="0">
                  <a:srgbClr val="9E3537">
                    <a:alpha val="15000"/>
                  </a:srgbClr>
                </a:outerShdw>
              </a:effectLst>
            </p:spPr>
            <p:txBody>
              <a:bodyPr rtlCol="0" anchor="ctr"/>
              <a:lstStyle/>
              <a:p>
                <a:endParaRPr lang="zh-CN" altLang="en-US">
                  <a:solidFill>
                    <a:srgbClr val="D77061"/>
                  </a:solidFill>
                  <a:latin typeface="思源宋体 CN Heavy" panose="02020900000000000000" pitchFamily="18" charset="-122"/>
                  <a:ea typeface="思源宋体 CN Heavy" panose="02020900000000000000" pitchFamily="18" charset="-122"/>
                </a:endParaRPr>
              </a:p>
            </p:txBody>
          </p:sp>
          <p:sp>
            <p:nvSpPr>
              <p:cNvPr id="13" name="文本框 12"/>
              <p:cNvSpPr txBox="1"/>
              <p:nvPr/>
            </p:nvSpPr>
            <p:spPr>
              <a:xfrm>
                <a:off x="1988130" y="4195955"/>
                <a:ext cx="1741124" cy="36830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dirty="0">
                    <a:solidFill>
                      <a:schemeClr val="bg1"/>
                    </a:solidFill>
                    <a:latin typeface="思源宋体 CN Heavy" panose="02020900000000000000" pitchFamily="18" charset="-122"/>
                    <a:ea typeface="思源宋体 CN Heavy" panose="02020900000000000000" pitchFamily="18" charset="-122"/>
                  </a:rPr>
                  <a:t>第</a:t>
                </a:r>
                <a:r>
                  <a:rPr lang="zh-CN" altLang="en-US" dirty="0">
                    <a:solidFill>
                      <a:schemeClr val="bg1"/>
                    </a:solidFill>
                    <a:latin typeface="思源宋体 CN Heavy" panose="02020900000000000000" pitchFamily="18" charset="-122"/>
                    <a:ea typeface="思源宋体 CN Heavy" panose="02020900000000000000" pitchFamily="18" charset="-122"/>
                  </a:rPr>
                  <a:t>二部分</a:t>
                </a:r>
                <a:endParaRPr kumimoji="0" lang="zh-CN" altLang="en-US"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grpSp>
      </p:grpSp>
      <p:sp>
        <p:nvSpPr>
          <p:cNvPr id="17" name="文本框 16"/>
          <p:cNvSpPr txBox="1"/>
          <p:nvPr/>
        </p:nvSpPr>
        <p:spPr>
          <a:xfrm>
            <a:off x="6095999" y="1636877"/>
            <a:ext cx="944880" cy="1014730"/>
          </a:xfrm>
          <a:prstGeom prst="rect">
            <a:avLst/>
          </a:prstGeom>
          <a:noFill/>
          <a:ln>
            <a:noFill/>
          </a:ln>
        </p:spPr>
        <p:txBody>
          <a:bodyPr wrap="none" rtlCol="0">
            <a:spAutoFit/>
          </a:bodyPr>
          <a:lstStyle/>
          <a:p>
            <a:r>
              <a:rPr lang="en-US" altLang="zh-CN" sz="6000" dirty="0">
                <a:ln>
                  <a:solidFill>
                    <a:srgbClr val="417F54"/>
                  </a:solidFill>
                </a:ln>
                <a:noFill/>
                <a:latin typeface="思源宋体 CN Heavy" panose="02020900000000000000" pitchFamily="18" charset="-122"/>
                <a:ea typeface="思源宋体 CN Heavy" panose="02020900000000000000" pitchFamily="18" charset="-122"/>
              </a:rPr>
              <a:t>02</a:t>
            </a:r>
            <a:endParaRPr lang="zh-CN" altLang="en-US" sz="6000" dirty="0">
              <a:ln>
                <a:solidFill>
                  <a:srgbClr val="417F54"/>
                </a:solidFill>
              </a:ln>
              <a:noFill/>
              <a:latin typeface="思源宋体 CN Heavy" panose="02020900000000000000" pitchFamily="18" charset="-122"/>
              <a:ea typeface="思源宋体 CN Heavy" panose="02020900000000000000" pitchFamily="18"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0" y="5735955"/>
            <a:ext cx="12192000" cy="1122045"/>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270000" y="3527425"/>
            <a:ext cx="8058785" cy="1819910"/>
          </a:xfrm>
          <a:prstGeom prst="rect">
            <a:avLst/>
          </a:prstGeom>
          <a:solidFill>
            <a:srgbClr val="417F54"/>
          </a:solid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b="1" dirty="0">
                <a:solidFill>
                  <a:schemeClr val="bg1"/>
                </a:solidFill>
                <a:latin typeface="MiSans Normal" panose="00000500000000000000" pitchFamily="2" charset="-122"/>
                <a:ea typeface="MiSans Normal" panose="00000500000000000000" pitchFamily="2" charset="-122"/>
                <a:cs typeface="+mn-ea"/>
                <a:sym typeface="+mn-lt"/>
              </a:rPr>
              <a:t>（三）对口腔卫生的了解程度</a:t>
            </a:r>
            <a:endParaRPr lang="zh-CN" altLang="en-US" b="1" dirty="0">
              <a:solidFill>
                <a:schemeClr val="bg1"/>
              </a:solidFill>
              <a:latin typeface="MiSans Normal" panose="00000500000000000000" pitchFamily="2" charset="-122"/>
              <a:ea typeface="MiSans Normal" panose="00000500000000000000" pitchFamily="2" charset="-122"/>
              <a:cs typeface="+mn-ea"/>
            </a:endParaRPr>
          </a:p>
          <a:p>
            <a:pPr>
              <a:lnSpc>
                <a:spcPct val="150000"/>
              </a:lnSpc>
            </a:pPr>
            <a:r>
              <a:rPr lang="zh-CN" altLang="en-US" sz="1600" dirty="0">
                <a:solidFill>
                  <a:schemeClr val="bg1"/>
                </a:solidFill>
                <a:latin typeface="MiSans Normal" panose="00000500000000000000" pitchFamily="2" charset="-122"/>
                <a:ea typeface="MiSans Normal" panose="00000500000000000000" pitchFamily="2" charset="-122"/>
                <a:cs typeface="+mn-ea"/>
                <a:sym typeface="+mn-lt"/>
              </a:rPr>
              <a:t>评估老年人或照护者对口腔卫生重要性的认识程度及预防口腔疾患等相关知识的了解程度，如刷牙方法、口腔清洁用具的选用、牙线使用方法、义齿的护理，以及影响口腔卫生的因素等。</a:t>
            </a:r>
            <a:endParaRPr lang="zh-CN" altLang="en-US" sz="1600" dirty="0">
              <a:solidFill>
                <a:schemeClr val="bg1"/>
              </a:solidFill>
              <a:latin typeface="MiSans Normal" panose="00000500000000000000" pitchFamily="2" charset="-122"/>
              <a:ea typeface="MiSans Normal" panose="00000500000000000000" pitchFamily="2" charset="-122"/>
              <a:cs typeface="+mn-ea"/>
              <a:sym typeface="+mn-lt"/>
            </a:endParaRPr>
          </a:p>
        </p:txBody>
      </p:sp>
      <p:grpSp>
        <p:nvGrpSpPr>
          <p:cNvPr id="43" name="组合 42"/>
          <p:cNvGrpSpPr/>
          <p:nvPr/>
        </p:nvGrpSpPr>
        <p:grpSpPr>
          <a:xfrm>
            <a:off x="407533" y="562624"/>
            <a:ext cx="2617051" cy="576000"/>
            <a:chOff x="349477" y="620680"/>
            <a:chExt cx="2617051" cy="576000"/>
          </a:xfrm>
        </p:grpSpPr>
        <p:sp>
          <p:nvSpPr>
            <p:cNvPr id="44" name="矩形: 圆角 4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1</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45" name="矩形 44"/>
            <p:cNvSpPr/>
            <p:nvPr/>
          </p:nvSpPr>
          <p:spPr>
            <a:xfrm>
              <a:off x="1005648" y="647070"/>
              <a:ext cx="19608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a:buClrTx/>
                <a:buSzTx/>
                <a:buFontTx/>
              </a:pPr>
              <a:r>
                <a:rPr lang="zh-CN" altLang="en-US" sz="2800" dirty="0">
                  <a:solidFill>
                    <a:srgbClr val="417F54"/>
                  </a:solidFill>
                  <a:latin typeface="思源宋体 CN Heavy" panose="02020900000000000000" pitchFamily="18" charset="-122"/>
                  <a:ea typeface="思源宋体 CN Heavy" panose="02020900000000000000" pitchFamily="18" charset="-122"/>
                  <a:sym typeface="+mn-lt"/>
                </a:rPr>
                <a:t>评估及准备</a:t>
              </a:r>
              <a:endParaRPr lang="zh-CN" altLang="en-US" sz="2800" dirty="0">
                <a:solidFill>
                  <a:srgbClr val="417F54"/>
                </a:solidFill>
                <a:latin typeface="思源宋体 CN Heavy" panose="02020900000000000000" pitchFamily="18" charset="-122"/>
                <a:ea typeface="思源宋体 CN Heavy" panose="02020900000000000000" pitchFamily="18" charset="-122"/>
                <a:sym typeface="+mn-lt"/>
              </a:endParaRPr>
            </a:p>
          </p:txBody>
        </p:sp>
      </p:grpSp>
      <p:grpSp>
        <p:nvGrpSpPr>
          <p:cNvPr id="29" name="组合 28"/>
          <p:cNvGrpSpPr/>
          <p:nvPr>
            <p:custDataLst>
              <p:tags r:id="rId1"/>
            </p:custDataLst>
          </p:nvPr>
        </p:nvGrpSpPr>
        <p:grpSpPr>
          <a:xfrm>
            <a:off x="9372600" y="3333115"/>
            <a:ext cx="2589530" cy="2429510"/>
            <a:chOff x="4295862" y="1662108"/>
            <a:chExt cx="3564389" cy="4043512"/>
          </a:xfrm>
        </p:grpSpPr>
        <p:sp>
          <p:nvSpPr>
            <p:cNvPr id="21" name="任意多边形: 形状 20"/>
            <p:cNvSpPr/>
            <p:nvPr>
              <p:custDataLst>
                <p:tags r:id="rId2"/>
              </p:custDataLst>
            </p:nvPr>
          </p:nvSpPr>
          <p:spPr>
            <a:xfrm>
              <a:off x="4295862" y="2141231"/>
              <a:ext cx="3564389" cy="3564389"/>
            </a:xfrm>
            <a:custGeom>
              <a:avLst/>
              <a:gdLst>
                <a:gd name="connsiteX0" fmla="*/ 1922219 w 3844438"/>
                <a:gd name="connsiteY0" fmla="*/ 0 h 3844438"/>
                <a:gd name="connsiteX1" fmla="*/ 3844438 w 3844438"/>
                <a:gd name="connsiteY1" fmla="*/ 1922219 h 3844438"/>
                <a:gd name="connsiteX2" fmla="*/ 1922219 w 3844438"/>
                <a:gd name="connsiteY2" fmla="*/ 3844438 h 3844438"/>
                <a:gd name="connsiteX3" fmla="*/ 0 w 3844438"/>
                <a:gd name="connsiteY3" fmla="*/ 1922219 h 3844438"/>
                <a:gd name="connsiteX4" fmla="*/ 1922219 w 3844438"/>
                <a:gd name="connsiteY4" fmla="*/ 0 h 3844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4438" h="3844438">
                  <a:moveTo>
                    <a:pt x="1922219" y="0"/>
                  </a:moveTo>
                  <a:cubicBezTo>
                    <a:pt x="2983831" y="0"/>
                    <a:pt x="3844438" y="860607"/>
                    <a:pt x="3844438" y="1922219"/>
                  </a:cubicBezTo>
                  <a:cubicBezTo>
                    <a:pt x="3844438" y="2983831"/>
                    <a:pt x="2983831" y="3844438"/>
                    <a:pt x="1922219" y="3844438"/>
                  </a:cubicBezTo>
                  <a:cubicBezTo>
                    <a:pt x="860607" y="3844438"/>
                    <a:pt x="0" y="2983831"/>
                    <a:pt x="0" y="1922219"/>
                  </a:cubicBezTo>
                  <a:cubicBezTo>
                    <a:pt x="0" y="860607"/>
                    <a:pt x="860607" y="0"/>
                    <a:pt x="1922219" y="0"/>
                  </a:cubicBezTo>
                  <a:close/>
                </a:path>
              </a:pathLst>
            </a:custGeom>
            <a:solidFill>
              <a:srgbClr val="7FC2B9"/>
            </a:solidFill>
            <a:ln w="12700" cap="flat" cmpd="sng" algn="ctr">
              <a:noFill/>
              <a:prstDash val="solid"/>
              <a:miter lim="800000"/>
            </a:ln>
            <a:effectLst/>
          </p:spPr>
          <p:txBody>
            <a:bodyPr wrap="square" rtlCol="0" anchor="ctr">
              <a:noAutofit/>
            </a:bodyPr>
            <a:lstStyle>
              <a:defPPr>
                <a:defRPr lang="en-US">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ysClr val="window" lastClr="FFFFFF"/>
                </a:solidFill>
                <a:effectLst/>
                <a:uLnTx/>
                <a:uFillTx/>
                <a:latin typeface="MiSans Normal" panose="00000500000000000000" pitchFamily="2" charset="-122"/>
                <a:ea typeface="MiSans Normal" panose="00000500000000000000" pitchFamily="2" charset="-122"/>
                <a:cs typeface="MiSans Normal" panose="00000500000000000000" pitchFamily="2" charset="-122"/>
              </a:endParaRPr>
            </a:p>
          </p:txBody>
        </p:sp>
        <p:pic>
          <p:nvPicPr>
            <p:cNvPr id="24" name="图片 23" descr="卡通人物&#10;&#10;描述已自动生成"/>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4355348" y="1662108"/>
              <a:ext cx="3445416" cy="3690256"/>
            </a:xfrm>
            <a:prstGeom prst="rect">
              <a:avLst/>
            </a:prstGeom>
          </p:spPr>
        </p:pic>
      </p:grpSp>
      <p:sp>
        <p:nvSpPr>
          <p:cNvPr id="2" name="文本框 1"/>
          <p:cNvSpPr txBox="1"/>
          <p:nvPr/>
        </p:nvSpPr>
        <p:spPr>
          <a:xfrm>
            <a:off x="1270000" y="1490980"/>
            <a:ext cx="9525000" cy="1656715"/>
          </a:xfrm>
          <a:prstGeom prst="rect">
            <a:avLst/>
          </a:prstGeom>
          <a:solidFill>
            <a:srgbClr val="9E3537"/>
          </a:solidFill>
        </p:spPr>
        <p:txBody>
          <a:bodyPr wrap="square" rtlCol="0">
            <a:noAutofit/>
          </a:bodyPr>
          <a:p>
            <a:pPr>
              <a:lnSpc>
                <a:spcPct val="150000"/>
              </a:lnSpc>
            </a:pPr>
            <a:r>
              <a:rPr lang="zh-CN" altLang="en-US" b="1" dirty="0">
                <a:solidFill>
                  <a:schemeClr val="bg1"/>
                </a:solidFill>
                <a:latin typeface="MiSans Normal" panose="00000500000000000000" pitchFamily="2" charset="-122"/>
                <a:ea typeface="MiSans Normal" panose="00000500000000000000" pitchFamily="2" charset="-122"/>
                <a:cs typeface="+mn-ea"/>
                <a:sym typeface="+mn-lt"/>
              </a:rPr>
              <a:t>（一）整体情况</a:t>
            </a:r>
            <a:endParaRPr lang="zh-CN" altLang="en-US" b="1" dirty="0">
              <a:solidFill>
                <a:schemeClr val="bg1"/>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bg1"/>
                </a:solidFill>
                <a:latin typeface="MiSans Normal" panose="00000500000000000000" pitchFamily="2" charset="-122"/>
                <a:ea typeface="MiSans Normal" panose="00000500000000000000" pitchFamily="2" charset="-122"/>
                <a:cs typeface="+mn-ea"/>
                <a:sym typeface="+mn-lt"/>
              </a:rPr>
              <a:t>年龄、意识状态、合作程度、沟通能力、老年人自理能力（老年人在口腔清洁过程中的自理程度）。</a:t>
            </a:r>
            <a:endParaRPr lang="zh-CN" altLang="en-US" sz="1600" dirty="0">
              <a:solidFill>
                <a:schemeClr val="bg1"/>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800" b="1" dirty="0">
                <a:solidFill>
                  <a:schemeClr val="bg1"/>
                </a:solidFill>
                <a:latin typeface="MiSans Normal" panose="00000500000000000000" pitchFamily="2" charset="-122"/>
                <a:ea typeface="MiSans Normal" panose="00000500000000000000" pitchFamily="2" charset="-122"/>
                <a:cs typeface="+mn-ea"/>
                <a:sym typeface="+mn-lt"/>
              </a:rPr>
              <a:t>（二）局部情况</a:t>
            </a:r>
            <a:endParaRPr lang="zh-CN" altLang="en-US" sz="1800" b="1" dirty="0">
              <a:solidFill>
                <a:schemeClr val="bg1"/>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bg1"/>
                </a:solidFill>
                <a:latin typeface="MiSans Normal" panose="00000500000000000000" pitchFamily="2" charset="-122"/>
                <a:ea typeface="MiSans Normal" panose="00000500000000000000" pitchFamily="2" charset="-122"/>
                <a:cs typeface="+mn-ea"/>
                <a:sym typeface="+mn-lt"/>
              </a:rPr>
              <a:t>有无口腔黏膜疾患、义齿、牙齿松动、牙龈出血、食管疾患、吞咽障碍等。</a:t>
            </a:r>
            <a:endParaRPr lang="zh-CN" altLang="en-US" sz="1600" dirty="0">
              <a:solidFill>
                <a:schemeClr val="bg1"/>
              </a:solidFill>
              <a:latin typeface="MiSans Normal" panose="00000500000000000000" pitchFamily="2" charset="-122"/>
              <a:ea typeface="MiSans Normal" panose="00000500000000000000" pitchFamily="2" charset="-122"/>
              <a:cs typeface="+mn-ea"/>
              <a:sym typeface="+mn-lt"/>
            </a:endParaRPr>
          </a:p>
          <a:p>
            <a:pPr>
              <a:lnSpc>
                <a:spcPct val="150000"/>
              </a:lnSpc>
            </a:pPr>
            <a:endParaRPr lang="zh-CN" altLang="en-US" sz="1600" dirty="0">
              <a:solidFill>
                <a:schemeClr val="bg1"/>
              </a:solidFill>
              <a:latin typeface="MiSans Normal" panose="00000500000000000000" pitchFamily="2" charset="-122"/>
              <a:ea typeface="MiSans Normal" panose="00000500000000000000" pitchFamily="2" charset="-122"/>
              <a:cs typeface="+mn-ea"/>
              <a:sym typeface="+mn-lt"/>
            </a:endParaRPr>
          </a:p>
        </p:txBody>
      </p:sp>
    </p:spTree>
  </p:cSld>
  <p:clrMapOvr>
    <a:masterClrMapping/>
  </p:clrMapOvr>
</p:sld>
</file>

<file path=ppt/tags/tag1.xml><?xml version="1.0" encoding="utf-8"?>
<p:tagLst xmlns:p="http://schemas.openxmlformats.org/presentationml/2006/main">
  <p:tag name="KSO_WM_DIAGRAM_VIRTUALLY_FRAME" val="{&quot;height&quot;:346.1412598425197,&quot;left&quot;:501.8,&quot;top&quot;:116,&quot;width&quot;:379.3431496062993}"/>
</p:tagLst>
</file>

<file path=ppt/tags/tag10.xml><?xml version="1.0" encoding="utf-8"?>
<p:tagLst xmlns:p="http://schemas.openxmlformats.org/presentationml/2006/main">
  <p:tag name="KSO_WM_DIAGRAM_VIRTUALLY_FRAME" val="{&quot;height&quot;:346.1412598425197,&quot;left&quot;:501.8,&quot;top&quot;:116,&quot;width&quot;:379.3431496062993}"/>
</p:tagLst>
</file>

<file path=ppt/tags/tag11.xml><?xml version="1.0" encoding="utf-8"?>
<p:tagLst xmlns:p="http://schemas.openxmlformats.org/presentationml/2006/main">
  <p:tag name="KSO_WM_DIAGRAM_VIRTUALLY_FRAME" val="{&quot;height&quot;:346.1412598425197,&quot;left&quot;:501.8,&quot;top&quot;:116,&quot;width&quot;:379.3431496062993}"/>
</p:tagLst>
</file>

<file path=ppt/tags/tag12.xml><?xml version="1.0" encoding="utf-8"?>
<p:tagLst xmlns:p="http://schemas.openxmlformats.org/presentationml/2006/main">
  <p:tag name="KSO_WM_DIAGRAM_VIRTUALLY_FRAME" val="{&quot;height&quot;:346.1412598425197,&quot;left&quot;:501.8,&quot;top&quot;:116,&quot;width&quot;:379.3431496062993}"/>
</p:tagLst>
</file>

<file path=ppt/tags/tag13.xml><?xml version="1.0" encoding="utf-8"?>
<p:tagLst xmlns:p="http://schemas.openxmlformats.org/presentationml/2006/main">
  <p:tag name="KSO_WM_DIAGRAM_VIRTUALLY_FRAME" val="{&quot;height&quot;:346.1412598425197,&quot;left&quot;:501.8,&quot;top&quot;:116,&quot;width&quot;:379.3431496062993}"/>
</p:tagLst>
</file>

<file path=ppt/tags/tag14.xml><?xml version="1.0" encoding="utf-8"?>
<p:tagLst xmlns:p="http://schemas.openxmlformats.org/presentationml/2006/main">
  <p:tag name="KSO_WM_DIAGRAM_VIRTUALLY_FRAME" val="{&quot;height&quot;:299.1,&quot;left&quot;:513.6218110236221,&quot;top&quot;:163.04125984251968,&quot;width&quot;:367.52133858267723}"/>
</p:tagLst>
</file>

<file path=ppt/tags/tag15.xml><?xml version="1.0" encoding="utf-8"?>
<p:tagLst xmlns:p="http://schemas.openxmlformats.org/presentationml/2006/main">
  <p:tag name="KSO_WM_DIAGRAM_VIRTUALLY_FRAME" val="{&quot;height&quot;:299.1,&quot;left&quot;:513.6218110236221,&quot;top&quot;:163.04125984251968,&quot;width&quot;:367.52133858267723}"/>
</p:tagLst>
</file>

<file path=ppt/tags/tag16.xml><?xml version="1.0" encoding="utf-8"?>
<p:tagLst xmlns:p="http://schemas.openxmlformats.org/presentationml/2006/main">
  <p:tag name="KSO_WM_DIAGRAM_VIRTUALLY_FRAME" val="{&quot;height&quot;:299.1,&quot;left&quot;:513.6218110236221,&quot;top&quot;:163.04125984251968,&quot;width&quot;:367.52133858267723}"/>
</p:tagLst>
</file>

<file path=ppt/tags/tag17.xml><?xml version="1.0" encoding="utf-8"?>
<p:tagLst xmlns:p="http://schemas.openxmlformats.org/presentationml/2006/main">
  <p:tag name="KSO_WM_DIAGRAM_VIRTUALLY_FRAME" val="{&quot;height&quot;:299.1,&quot;left&quot;:513.6218110236221,&quot;top&quot;:163.04125984251968,&quot;width&quot;:367.52133858267723}"/>
</p:tagLst>
</file>

<file path=ppt/tags/tag18.xml><?xml version="1.0" encoding="utf-8"?>
<p:tagLst xmlns:p="http://schemas.openxmlformats.org/presentationml/2006/main">
  <p:tag name="KSO_WM_DIAGRAM_VIRTUALLY_FRAME" val="{&quot;height&quot;:299.1,&quot;left&quot;:513.6218110236221,&quot;top&quot;:163.04125984251968,&quot;width&quot;:367.52133858267723}"/>
</p:tagLst>
</file>

<file path=ppt/tags/tag19.xml><?xml version="1.0" encoding="utf-8"?>
<p:tagLst xmlns:p="http://schemas.openxmlformats.org/presentationml/2006/main">
  <p:tag name="KSO_WM_DIAGRAM_VIRTUALLY_FRAME" val="{&quot;height&quot;:299.1,&quot;left&quot;:513.6218110236221,&quot;top&quot;:163.04125984251968,&quot;width&quot;:367.52133858267723}"/>
</p:tagLst>
</file>

<file path=ppt/tags/tag2.xml><?xml version="1.0" encoding="utf-8"?>
<p:tagLst xmlns:p="http://schemas.openxmlformats.org/presentationml/2006/main">
  <p:tag name="KSO_WM_DIAGRAM_VIRTUALLY_FRAME" val="{&quot;height&quot;:346.1412598425197,&quot;left&quot;:501.8,&quot;top&quot;:116,&quot;width&quot;:379.3431496062993}"/>
</p:tagLst>
</file>

<file path=ppt/tags/tag20.xml><?xml version="1.0" encoding="utf-8"?>
<p:tagLst xmlns:p="http://schemas.openxmlformats.org/presentationml/2006/main">
  <p:tag name="KSO_WM_DIAGRAM_VIRTUALLY_FRAME" val="{&quot;height&quot;:299.1,&quot;left&quot;:513.6218110236221,&quot;top&quot;:163.04125984251968,&quot;width&quot;:367.52133858267723}"/>
</p:tagLst>
</file>

<file path=ppt/tags/tag21.xml><?xml version="1.0" encoding="utf-8"?>
<p:tagLst xmlns:p="http://schemas.openxmlformats.org/presentationml/2006/main">
  <p:tag name="KSO_WM_DIAGRAM_VIRTUALLY_FRAME" val="{&quot;height&quot;:299.1,&quot;left&quot;:513.6218110236221,&quot;top&quot;:163.04125984251968,&quot;width&quot;:367.52133858267723}"/>
</p:tagLst>
</file>

<file path=ppt/tags/tag22.xml><?xml version="1.0" encoding="utf-8"?>
<p:tagLst xmlns:p="http://schemas.openxmlformats.org/presentationml/2006/main">
  <p:tag name="KSO_WM_DIAGRAM_VIRTUALLY_FRAME" val="{&quot;height&quot;:299.1,&quot;left&quot;:513.6218110236221,&quot;top&quot;:163.04125984251968,&quot;width&quot;:367.52133858267723}"/>
</p:tagLst>
</file>

<file path=ppt/tags/tag23.xml><?xml version="1.0" encoding="utf-8"?>
<p:tagLst xmlns:p="http://schemas.openxmlformats.org/presentationml/2006/main">
  <p:tag name="KSO_WM_DIAGRAM_VIRTUALLY_FRAME" val="{&quot;height&quot;:299.1,&quot;left&quot;:513.6218110236221,&quot;top&quot;:163.04125984251968,&quot;width&quot;:367.52133858267723}"/>
</p:tagLst>
</file>

<file path=ppt/tags/tag24.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25.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26.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27.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28.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29.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3.xml><?xml version="1.0" encoding="utf-8"?>
<p:tagLst xmlns:p="http://schemas.openxmlformats.org/presentationml/2006/main">
  <p:tag name="KSO_WM_DIAGRAM_VIRTUALLY_FRAME" val="{&quot;height&quot;:346.1412598425197,&quot;left&quot;:501.8,&quot;top&quot;:116,&quot;width&quot;:379.3431496062993}"/>
</p:tagLst>
</file>

<file path=ppt/tags/tag30.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31.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32.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33.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34.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35.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36.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37.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38.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39.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4.xml><?xml version="1.0" encoding="utf-8"?>
<p:tagLst xmlns:p="http://schemas.openxmlformats.org/presentationml/2006/main">
  <p:tag name="KSO_WM_DIAGRAM_VIRTUALLY_FRAME" val="{&quot;height&quot;:346.1412598425197,&quot;left&quot;:501.8,&quot;top&quot;:116,&quot;width&quot;:379.3431496062993}"/>
</p:tagLst>
</file>

<file path=ppt/tags/tag40.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41.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42.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43.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44.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45.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46.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47.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48.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49.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5.xml><?xml version="1.0" encoding="utf-8"?>
<p:tagLst xmlns:p="http://schemas.openxmlformats.org/presentationml/2006/main">
  <p:tag name="KSO_WM_DIAGRAM_VIRTUALLY_FRAME" val="{&quot;height&quot;:346.1412598425197,&quot;left&quot;:501.8,&quot;top&quot;:116,&quot;width&quot;:379.3431496062993}"/>
</p:tagLst>
</file>

<file path=ppt/tags/tag50.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51.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52.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53.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54.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55.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56.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57.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58.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59.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6.xml><?xml version="1.0" encoding="utf-8"?>
<p:tagLst xmlns:p="http://schemas.openxmlformats.org/presentationml/2006/main">
  <p:tag name="KSO_WM_DIAGRAM_VIRTUALLY_FRAME" val="{&quot;height&quot;:346.1412598425197,&quot;left&quot;:501.8,&quot;top&quot;:116,&quot;width&quot;:379.3431496062993}"/>
</p:tagLst>
</file>

<file path=ppt/tags/tag60.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61.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62.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63.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64.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65.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66.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67.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68.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69.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7.xml><?xml version="1.0" encoding="utf-8"?>
<p:tagLst xmlns:p="http://schemas.openxmlformats.org/presentationml/2006/main">
  <p:tag name="KSO_WM_DIAGRAM_VIRTUALLY_FRAME" val="{&quot;height&quot;:346.1412598425197,&quot;left&quot;:501.8,&quot;top&quot;:116,&quot;width&quot;:379.3431496062993}"/>
</p:tagLst>
</file>

<file path=ppt/tags/tag70.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71.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72.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73.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74.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75.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76.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77.xml><?xml version="1.0" encoding="utf-8"?>
<p:tagLst xmlns:p="http://schemas.openxmlformats.org/presentationml/2006/main">
  <p:tag name="KSO_WPP_MARK_KEY" val="bcdaf46f-6e23-442c-a479-1bbc16cd76d9"/>
  <p:tag name="COMMONDATA" val="eyJoZGlkIjoiYTg4NzVmOTVhNTA5MzI0OTJiNTI5ODJmM2VjMGQyMDcifQ=="/>
  <p:tag name="commondata" val="eyJjb3VudCI6MSwiaGRpZCI6ImVmYWM2NWYxMGMxNDE4M2M2MDcwMzQxZTU5YjRmMDM4IiwidXNlckNvdW50IjoxfQ=="/>
</p:tagLst>
</file>

<file path=ppt/tags/tag8.xml><?xml version="1.0" encoding="utf-8"?>
<p:tagLst xmlns:p="http://schemas.openxmlformats.org/presentationml/2006/main">
  <p:tag name="KSO_WM_DIAGRAM_VIRTUALLY_FRAME" val="{&quot;height&quot;:346.1412598425197,&quot;left&quot;:501.8,&quot;top&quot;:116,&quot;width&quot;:379.3431496062993}"/>
</p:tagLst>
</file>

<file path=ppt/tags/tag9.xml><?xml version="1.0" encoding="utf-8"?>
<p:tagLst xmlns:p="http://schemas.openxmlformats.org/presentationml/2006/main">
  <p:tag name="KSO_WM_DIAGRAM_VIRTUALLY_FRAME" val="{&quot;height&quot;:346.1412598425197,&quot;left&quot;:501.8,&quot;top&quot;:116,&quot;width&quot;:379.343149606299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iSans Normal"/>
        <a:ea typeface=""/>
        <a:cs typeface=""/>
        <a:font script="Jpan" typeface="游ゴシック"/>
        <a:font script="Hang" typeface="맑은 고딕"/>
        <a:font script="Hans" typeface="MiSans Normal"/>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MiSans Normal"/>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MiSans Normal"/>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MiSans Normal"/>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MiSans Normal"/>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4053</Words>
  <Application>WPS 演示</Application>
  <PresentationFormat>宽屏</PresentationFormat>
  <Paragraphs>424</Paragraphs>
  <Slides>33</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33</vt:i4>
      </vt:variant>
    </vt:vector>
  </HeadingPairs>
  <TitlesOfParts>
    <vt:vector size="48" baseType="lpstr">
      <vt:lpstr>Arial</vt:lpstr>
      <vt:lpstr>宋体</vt:lpstr>
      <vt:lpstr>Wingdings</vt:lpstr>
      <vt:lpstr>MiSans Normal</vt:lpstr>
      <vt:lpstr>思源宋体 CN Heavy</vt:lpstr>
      <vt:lpstr>思源黑体 CN Bold</vt:lpstr>
      <vt:lpstr>汉仪旗黑-50S</vt:lpstr>
      <vt:lpstr>黑体</vt:lpstr>
      <vt:lpstr>微软雅黑</vt:lpstr>
      <vt:lpstr>Arial Unicode MS</vt:lpstr>
      <vt:lpstr>Calibri</vt:lpstr>
      <vt:lpstr>方正书宋简体</vt:lpstr>
      <vt:lpstr>Wingdings</vt:lpstr>
      <vt:lpstr>MiSans Normal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Sheng xia</dc:creator>
  <cp:lastModifiedBy>WPS_1751534095</cp:lastModifiedBy>
  <cp:revision>27</cp:revision>
  <dcterms:created xsi:type="dcterms:W3CDTF">2025-12-16T02:21:00Z</dcterms:created>
  <dcterms:modified xsi:type="dcterms:W3CDTF">2025-12-22T06:31:41Z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11C2F5AFAA424B45953C32B8ABAC2346_11</vt:lpwstr>
  </property>
  <property fmtid="{D5CDD505-2E9C-101B-9397-08002B2CF9AE}" pid="3" name="KSOProductBuildVer">
    <vt:lpwstr>2052-12.1.0.16729</vt:lpwstr>
  </property>
  <property fmtid="{D5CDD505-2E9C-101B-9397-08002B2CF9AE}" pid="4" name="KSOTemplateUUID">
    <vt:lpwstr>v1.0_mb_lIOe6B7NPfutN2b0+v8ZEA==</vt:lpwstr>
  </property>
</Properties>
</file>